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56" r:id="rId3"/>
    <p:sldId id="257" r:id="rId4"/>
    <p:sldId id="258" r:id="rId5"/>
    <p:sldId id="266" r:id="rId6"/>
    <p:sldId id="529" r:id="rId7"/>
    <p:sldId id="530" r:id="rId8"/>
    <p:sldId id="267" r:id="rId9"/>
    <p:sldId id="269" r:id="rId10"/>
    <p:sldId id="270" r:id="rId11"/>
    <p:sldId id="271" r:id="rId12"/>
    <p:sldId id="275" r:id="rId13"/>
    <p:sldId id="613" r:id="rId14"/>
    <p:sldId id="362" r:id="rId15"/>
    <p:sldId id="614" r:id="rId16"/>
    <p:sldId id="283" r:id="rId17"/>
    <p:sldId id="273" r:id="rId18"/>
    <p:sldId id="276" r:id="rId19"/>
    <p:sldId id="272" r:id="rId21"/>
    <p:sldId id="277" r:id="rId22"/>
    <p:sldId id="284" r:id="rId23"/>
    <p:sldId id="285" r:id="rId24"/>
    <p:sldId id="616" r:id="rId25"/>
    <p:sldId id="363" r:id="rId26"/>
    <p:sldId id="288" r:id="rId27"/>
    <p:sldId id="617" r:id="rId28"/>
    <p:sldId id="289" r:id="rId29"/>
    <p:sldId id="366" r:id="rId30"/>
    <p:sldId id="291" r:id="rId31"/>
    <p:sldId id="292" r:id="rId32"/>
    <p:sldId id="293" r:id="rId33"/>
    <p:sldId id="295" r:id="rId34"/>
    <p:sldId id="364" r:id="rId35"/>
    <p:sldId id="367" r:id="rId36"/>
    <p:sldId id="296" r:id="rId37"/>
    <p:sldId id="297" r:id="rId38"/>
    <p:sldId id="298" r:id="rId39"/>
    <p:sldId id="459" r:id="rId40"/>
    <p:sldId id="299" r:id="rId41"/>
    <p:sldId id="300" r:id="rId42"/>
    <p:sldId id="301" r:id="rId43"/>
    <p:sldId id="458" r:id="rId44"/>
    <p:sldId id="460" r:id="rId45"/>
    <p:sldId id="461" r:id="rId46"/>
    <p:sldId id="462" r:id="rId47"/>
    <p:sldId id="463" r:id="rId48"/>
    <p:sldId id="469" r:id="rId49"/>
    <p:sldId id="467" r:id="rId50"/>
    <p:sldId id="468" r:id="rId51"/>
    <p:sldId id="471" r:id="rId52"/>
    <p:sldId id="260" r:id="rId53"/>
    <p:sldId id="365" r:id="rId54"/>
    <p:sldId id="261" r:id="rId55"/>
    <p:sldId id="302" r:id="rId56"/>
    <p:sldId id="303" r:id="rId57"/>
    <p:sldId id="304" r:id="rId58"/>
    <p:sldId id="305" r:id="rId59"/>
    <p:sldId id="306" r:id="rId60"/>
    <p:sldId id="307" r:id="rId61"/>
    <p:sldId id="308" r:id="rId62"/>
    <p:sldId id="309" r:id="rId63"/>
    <p:sldId id="310" r:id="rId64"/>
    <p:sldId id="311" r:id="rId65"/>
    <p:sldId id="456" r:id="rId66"/>
    <p:sldId id="457" r:id="rId67"/>
    <p:sldId id="262" r:id="rId68"/>
    <p:sldId id="321" r:id="rId69"/>
    <p:sldId id="324" r:id="rId70"/>
    <p:sldId id="325" r:id="rId71"/>
    <p:sldId id="326" r:id="rId72"/>
    <p:sldId id="327" r:id="rId73"/>
    <p:sldId id="328" r:id="rId74"/>
    <p:sldId id="331" r:id="rId75"/>
    <p:sldId id="330" r:id="rId76"/>
    <p:sldId id="454" r:id="rId77"/>
    <p:sldId id="322" r:id="rId78"/>
    <p:sldId id="323" r:id="rId79"/>
    <p:sldId id="344" r:id="rId80"/>
    <p:sldId id="345" r:id="rId81"/>
    <p:sldId id="346" r:id="rId82"/>
    <p:sldId id="347" r:id="rId83"/>
    <p:sldId id="348" r:id="rId84"/>
    <p:sldId id="349" r:id="rId85"/>
    <p:sldId id="466" r:id="rId86"/>
    <p:sldId id="350" r:id="rId87"/>
    <p:sldId id="352" r:id="rId88"/>
    <p:sldId id="353" r:id="rId89"/>
    <p:sldId id="354" r:id="rId90"/>
    <p:sldId id="691" r:id="rId91"/>
    <p:sldId id="692" r:id="rId92"/>
    <p:sldId id="693" r:id="rId93"/>
    <p:sldId id="694" r:id="rId94"/>
    <p:sldId id="263" r:id="rId95"/>
    <p:sldId id="264" r:id="rId9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4" d="100"/>
          <a:sy n="54" d="100"/>
        </p:scale>
        <p:origin x="714"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tableStyles" Target="tableStyles.xml"/><Relationship Id="rId98" Type="http://schemas.openxmlformats.org/officeDocument/2006/relationships/viewProps" Target="viewProps.xml"/><Relationship Id="rId97" Type="http://schemas.openxmlformats.org/officeDocument/2006/relationships/presProps" Target="presProps.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notesMaster" Target="notesMasters/notesMaster1.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p:txBody>
      </p:sp>
      <p:sp>
        <p:nvSpPr>
          <p:cNvPr id="117" name="Shape 117"/>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a:ea typeface="Helvetica Neue"/>
        <a:cs typeface="Helvetica Neue"/>
        <a:sym typeface="Helvetica Neue"/>
      </a:defRPr>
    </a:lvl1pPr>
    <a:lvl2pPr indent="228600" defTabSz="457200" latinLnBrk="0">
      <a:lnSpc>
        <a:spcPct val="118000"/>
      </a:lnSpc>
      <a:defRPr sz="2200">
        <a:latin typeface="Helvetica Neue"/>
        <a:ea typeface="Helvetica Neue"/>
        <a:cs typeface="Helvetica Neue"/>
        <a:sym typeface="Helvetica Neue"/>
      </a:defRPr>
    </a:lvl2pPr>
    <a:lvl3pPr indent="457200" defTabSz="457200" latinLnBrk="0">
      <a:lnSpc>
        <a:spcPct val="118000"/>
      </a:lnSpc>
      <a:defRPr sz="2200">
        <a:latin typeface="Helvetica Neue"/>
        <a:ea typeface="Helvetica Neue"/>
        <a:cs typeface="Helvetica Neue"/>
        <a:sym typeface="Helvetica Neue"/>
      </a:defRPr>
    </a:lvl3pPr>
    <a:lvl4pPr indent="685800" defTabSz="457200" latinLnBrk="0">
      <a:lnSpc>
        <a:spcPct val="118000"/>
      </a:lnSpc>
      <a:defRPr sz="2200">
        <a:latin typeface="Helvetica Neue"/>
        <a:ea typeface="Helvetica Neue"/>
        <a:cs typeface="Helvetica Neue"/>
        <a:sym typeface="Helvetica Neue"/>
      </a:defRPr>
    </a:lvl4pPr>
    <a:lvl5pPr indent="914400" defTabSz="457200" latinLnBrk="0">
      <a:lnSpc>
        <a:spcPct val="118000"/>
      </a:lnSpc>
      <a:defRPr sz="2200">
        <a:latin typeface="Helvetica Neue"/>
        <a:ea typeface="Helvetica Neue"/>
        <a:cs typeface="Helvetica Neue"/>
        <a:sym typeface="Helvetica Neue"/>
      </a:defRPr>
    </a:lvl5pPr>
    <a:lvl6pPr indent="1143000" defTabSz="457200" latinLnBrk="0">
      <a:lnSpc>
        <a:spcPct val="118000"/>
      </a:lnSpc>
      <a:defRPr sz="2200">
        <a:latin typeface="Helvetica Neue"/>
        <a:ea typeface="Helvetica Neue"/>
        <a:cs typeface="Helvetica Neue"/>
        <a:sym typeface="Helvetica Neue"/>
      </a:defRPr>
    </a:lvl6pPr>
    <a:lvl7pPr indent="1371600" defTabSz="457200" latinLnBrk="0">
      <a:lnSpc>
        <a:spcPct val="118000"/>
      </a:lnSpc>
      <a:defRPr sz="2200">
        <a:latin typeface="Helvetica Neue"/>
        <a:ea typeface="Helvetica Neue"/>
        <a:cs typeface="Helvetica Neue"/>
        <a:sym typeface="Helvetica Neue"/>
      </a:defRPr>
    </a:lvl7pPr>
    <a:lvl8pPr indent="1600200" defTabSz="457200" latinLnBrk="0">
      <a:lnSpc>
        <a:spcPct val="118000"/>
      </a:lnSpc>
      <a:defRPr sz="2200">
        <a:latin typeface="Helvetica Neue"/>
        <a:ea typeface="Helvetica Neue"/>
        <a:cs typeface="Helvetica Neue"/>
        <a:sym typeface="Helvetica Neue"/>
      </a:defRPr>
    </a:lvl8pPr>
    <a:lvl9pPr indent="1828800" defTabSz="457200" latinLnBrk="0">
      <a:lnSpc>
        <a:spcPct val="118000"/>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标题文本"/>
          <p:cNvSpPr txBox="1">
            <a:spLocks noGrp="1"/>
          </p:cNvSpPr>
          <p:nvPr>
            <p:ph type="title" hasCustomPrompt="1"/>
          </p:nvPr>
        </p:nvSpPr>
        <p:spPr>
          <a:xfrm>
            <a:off x="1778000" y="2298700"/>
            <a:ext cx="20828000" cy="4648200"/>
          </a:xfrm>
          <a:prstGeom prst="rect">
            <a:avLst/>
          </a:prstGeom>
        </p:spPr>
        <p:txBody>
          <a:bodyPr anchor="b"/>
          <a:lstStyle/>
          <a:p>
            <a:r>
              <a:t>标题文本</a:t>
            </a:r>
          </a:p>
        </p:txBody>
      </p:sp>
      <p:sp>
        <p:nvSpPr>
          <p:cNvPr id="12" name="正文级别 1…"/>
          <p:cNvSpPr txBox="1">
            <a:spLocks noGrp="1"/>
          </p:cNvSpPr>
          <p:nvPr>
            <p:ph type="body" sz="quarter" idx="1" hasCustomPrompt="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93" name="–Johnny Appleseed"/>
          <p:cNvSpPr txBox="1">
            <a:spLocks noGrp="1"/>
          </p:cNvSpPr>
          <p:nvPr>
            <p:ph type="body" sz="quarter" idx="21" hasCustomPrompt="1"/>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在此键入引文。”"/>
          <p:cNvSpPr txBox="1">
            <a:spLocks noGrp="1"/>
          </p:cNvSpPr>
          <p:nvPr>
            <p:ph type="body" sz="quarter" idx="22" hasCustomPrompt="1"/>
          </p:nvPr>
        </p:nvSpPr>
        <p:spPr>
          <a:xfrm>
            <a:off x="2387600" y="6013450"/>
            <a:ext cx="19621500" cy="952501"/>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“在此键入引文。”</a:t>
            </a:r>
          </a:p>
        </p:txBody>
      </p:sp>
      <p:sp>
        <p:nvSpPr>
          <p:cNvPr id="9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图像"/>
          <p:cNvSpPr>
            <a:spLocks noGrp="1"/>
          </p:cNvSpPr>
          <p:nvPr>
            <p:ph type="pic" idx="21"/>
          </p:nvPr>
        </p:nvSpPr>
        <p:spPr>
          <a:xfrm>
            <a:off x="0" y="0"/>
            <a:ext cx="24384000" cy="16264467"/>
          </a:xfrm>
          <a:prstGeom prst="rect">
            <a:avLst/>
          </a:prstGeom>
        </p:spPr>
        <p:txBody>
          <a:bodyPr lIns="91439" tIns="45719" rIns="91439" bIns="45719" anchor="t">
            <a:noAutofit/>
          </a:bodyPr>
          <a:lstStyle/>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图像"/>
          <p:cNvSpPr>
            <a:spLocks noGrp="1"/>
          </p:cNvSpPr>
          <p:nvPr>
            <p:ph type="pic" idx="21"/>
          </p:nvPr>
        </p:nvSpPr>
        <p:spPr>
          <a:xfrm>
            <a:off x="3124200" y="-38100"/>
            <a:ext cx="18135600" cy="12096698"/>
          </a:xfrm>
          <a:prstGeom prst="rect">
            <a:avLst/>
          </a:prstGeom>
        </p:spPr>
        <p:txBody>
          <a:bodyPr lIns="91439" tIns="45719" rIns="91439" bIns="45719" anchor="t">
            <a:noAutofit/>
          </a:bodyPr>
          <a:lstStyle/>
          <a:p/>
        </p:txBody>
      </p:sp>
      <p:sp>
        <p:nvSpPr>
          <p:cNvPr id="21" name="标题文本"/>
          <p:cNvSpPr txBox="1">
            <a:spLocks noGrp="1"/>
          </p:cNvSpPr>
          <p:nvPr>
            <p:ph type="title" hasCustomPrompt="1"/>
          </p:nvPr>
        </p:nvSpPr>
        <p:spPr>
          <a:xfrm>
            <a:off x="635000" y="9512300"/>
            <a:ext cx="23114000" cy="2006600"/>
          </a:xfrm>
          <a:prstGeom prst="rect">
            <a:avLst/>
          </a:prstGeom>
        </p:spPr>
        <p:txBody>
          <a:bodyPr anchor="b"/>
          <a:lstStyle/>
          <a:p>
            <a:r>
              <a:t>标题文本</a:t>
            </a:r>
          </a:p>
        </p:txBody>
      </p:sp>
      <p:sp>
        <p:nvSpPr>
          <p:cNvPr id="22" name="正文级别 1…"/>
          <p:cNvSpPr txBox="1">
            <a:spLocks noGrp="1"/>
          </p:cNvSpPr>
          <p:nvPr>
            <p:ph type="body" sz="quarter" idx="1" hasCustomPrompt="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正文级别 1</a:t>
            </a:r>
          </a:p>
          <a:p>
            <a:pPr lvl="1"/>
            <a:r>
              <a:t>正文级别 2</a:t>
            </a:r>
          </a:p>
          <a:p>
            <a:pPr lvl="2"/>
            <a:r>
              <a:t>正文级别 3</a:t>
            </a:r>
          </a:p>
          <a:p>
            <a:pPr lvl="3"/>
            <a:r>
              <a:t>正文级别 4</a:t>
            </a:r>
          </a:p>
          <a:p>
            <a:pPr lvl="4"/>
            <a:r>
              <a:t>正文级别 5</a:t>
            </a:r>
          </a:p>
        </p:txBody>
      </p:sp>
      <p:sp>
        <p:nvSpPr>
          <p:cNvPr id="2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0" name="标题文本"/>
          <p:cNvSpPr txBox="1">
            <a:spLocks noGrp="1"/>
          </p:cNvSpPr>
          <p:nvPr>
            <p:ph type="title" hasCustomPrompt="1"/>
          </p:nvPr>
        </p:nvSpPr>
        <p:spPr>
          <a:xfrm>
            <a:off x="1778000" y="4533900"/>
            <a:ext cx="20828000" cy="4648200"/>
          </a:xfrm>
          <a:prstGeom prst="rect">
            <a:avLst/>
          </a:prstGeom>
        </p:spPr>
        <p:txBody>
          <a:bodyPr/>
          <a:lstStyle/>
          <a:p>
            <a:r>
              <a:t>标题文本</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8" name="图像"/>
          <p:cNvSpPr>
            <a:spLocks noGrp="1"/>
          </p:cNvSpPr>
          <p:nvPr>
            <p:ph type="pic" idx="21"/>
          </p:nvPr>
        </p:nvSpPr>
        <p:spPr>
          <a:xfrm>
            <a:off x="7950200" y="1104900"/>
            <a:ext cx="17259302" cy="11506201"/>
          </a:xfrm>
          <a:prstGeom prst="rect">
            <a:avLst/>
          </a:prstGeom>
        </p:spPr>
        <p:txBody>
          <a:bodyPr lIns="91439" tIns="45719" rIns="91439" bIns="45719" anchor="t">
            <a:noAutofit/>
          </a:bodyPr>
          <a:lstStyle/>
          <a:p/>
        </p:txBody>
      </p:sp>
      <p:sp>
        <p:nvSpPr>
          <p:cNvPr id="39" name="标题文本"/>
          <p:cNvSpPr txBox="1">
            <a:spLocks noGrp="1"/>
          </p:cNvSpPr>
          <p:nvPr>
            <p:ph type="title" hasCustomPrompt="1"/>
          </p:nvPr>
        </p:nvSpPr>
        <p:spPr>
          <a:xfrm>
            <a:off x="1651000" y="952500"/>
            <a:ext cx="10223500" cy="5549900"/>
          </a:xfrm>
          <a:prstGeom prst="rect">
            <a:avLst/>
          </a:prstGeom>
        </p:spPr>
        <p:txBody>
          <a:bodyPr anchor="b"/>
          <a:lstStyle>
            <a:lvl1pPr>
              <a:defRPr sz="8400"/>
            </a:lvl1pPr>
          </a:lstStyle>
          <a:p>
            <a:r>
              <a:t>标题文本</a:t>
            </a:r>
          </a:p>
        </p:txBody>
      </p:sp>
      <p:sp>
        <p:nvSpPr>
          <p:cNvPr id="40" name="正文级别 1…"/>
          <p:cNvSpPr txBox="1">
            <a:spLocks noGrp="1"/>
          </p:cNvSpPr>
          <p:nvPr>
            <p:ph type="body" sz="quarter" idx="1" hasCustomPrompt="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正文级别 1</a:t>
            </a:r>
          </a:p>
          <a:p>
            <a:pPr lvl="1"/>
            <a:r>
              <a:t>正文级别 2</a:t>
            </a:r>
          </a:p>
          <a:p>
            <a:pPr lvl="2"/>
            <a:r>
              <a:t>正文级别 3</a:t>
            </a:r>
          </a:p>
          <a:p>
            <a:pPr lvl="3"/>
            <a:r>
              <a:t>正文级别 4</a:t>
            </a:r>
          </a:p>
          <a:p>
            <a:pPr lvl="4"/>
            <a:r>
              <a:t>正文级别 5</a:t>
            </a:r>
          </a:p>
        </p:txBody>
      </p:sp>
      <p:sp>
        <p:nvSpPr>
          <p:cNvPr id="4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标题文本"/>
          <p:cNvSpPr txBox="1">
            <a:spLocks noGrp="1"/>
          </p:cNvSpPr>
          <p:nvPr>
            <p:ph type="title" hasCustomPrompt="1"/>
          </p:nvPr>
        </p:nvSpPr>
        <p:spPr>
          <a:prstGeom prst="rect">
            <a:avLst/>
          </a:prstGeom>
        </p:spPr>
        <p:txBody>
          <a:bodyPr/>
          <a:lstStyle/>
          <a:p>
            <a:r>
              <a:t>标题文本</a:t>
            </a:r>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标题文本"/>
          <p:cNvSpPr txBox="1">
            <a:spLocks noGrp="1"/>
          </p:cNvSpPr>
          <p:nvPr>
            <p:ph type="title" hasCustomPrompt="1"/>
          </p:nvPr>
        </p:nvSpPr>
        <p:spPr>
          <a:prstGeom prst="rect">
            <a:avLst/>
          </a:prstGeom>
        </p:spPr>
        <p:txBody>
          <a:bodyPr/>
          <a:lstStyle/>
          <a:p>
            <a:r>
              <a:t>标题文本</a:t>
            </a:r>
          </a:p>
        </p:txBody>
      </p:sp>
      <p:sp>
        <p:nvSpPr>
          <p:cNvPr id="57" name="正文级别 1…"/>
          <p:cNvSpPr txBox="1">
            <a:spLocks noGrp="1"/>
          </p:cNvSpPr>
          <p:nvPr>
            <p:ph type="body" idx="1" hasCustomPrompt="1"/>
          </p:nvPr>
        </p:nvSpPr>
        <p:spPr>
          <a:prstGeom prst="rect">
            <a:avLst/>
          </a:prstGeom>
        </p:spPr>
        <p:txBody>
          <a:bodyPr/>
          <a:lstStyle>
            <a:lvl1pPr>
              <a:defRPr sz="4800"/>
            </a:lvl1pPr>
            <a:lvl2pPr>
              <a:defRPr sz="4800"/>
            </a:lvl2pPr>
            <a:lvl3pPr>
              <a:defRPr sz="4800"/>
            </a:lvl3pPr>
            <a:lvl4pPr>
              <a:defRPr sz="4800"/>
            </a:lvl4pPr>
            <a:lvl5pPr>
              <a:defRPr sz="4800"/>
            </a:lvl5pPr>
          </a:lstStyle>
          <a:p>
            <a:r>
              <a:t>正文级别 1</a:t>
            </a:r>
          </a:p>
          <a:p>
            <a:pPr lvl="1"/>
            <a:r>
              <a:t>正文级别 2</a:t>
            </a:r>
          </a:p>
          <a:p>
            <a:pPr lvl="2"/>
            <a:r>
              <a:t>正文级别 3</a:t>
            </a:r>
          </a:p>
          <a:p>
            <a:pPr lvl="3"/>
            <a:r>
              <a:t>正文级别 4</a:t>
            </a:r>
          </a:p>
          <a:p>
            <a:pPr lvl="4"/>
            <a:r>
              <a:t>正文级别 5</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5" name="图像"/>
          <p:cNvSpPr>
            <a:spLocks noGrp="1"/>
          </p:cNvSpPr>
          <p:nvPr>
            <p:ph type="pic" sz="half" idx="21"/>
          </p:nvPr>
        </p:nvSpPr>
        <p:spPr>
          <a:xfrm>
            <a:off x="10960100" y="3149600"/>
            <a:ext cx="13944600" cy="9296400"/>
          </a:xfrm>
          <a:prstGeom prst="rect">
            <a:avLst/>
          </a:prstGeom>
        </p:spPr>
        <p:txBody>
          <a:bodyPr lIns="91439" tIns="45719" rIns="91439" bIns="45719" anchor="t">
            <a:noAutofit/>
          </a:bodyPr>
          <a:lstStyle/>
          <a:p/>
        </p:txBody>
      </p:sp>
      <p:sp>
        <p:nvSpPr>
          <p:cNvPr id="66" name="标题文本"/>
          <p:cNvSpPr txBox="1">
            <a:spLocks noGrp="1"/>
          </p:cNvSpPr>
          <p:nvPr>
            <p:ph type="title" hasCustomPrompt="1"/>
          </p:nvPr>
        </p:nvSpPr>
        <p:spPr>
          <a:prstGeom prst="rect">
            <a:avLst/>
          </a:prstGeom>
        </p:spPr>
        <p:txBody>
          <a:bodyPr/>
          <a:lstStyle/>
          <a:p>
            <a:r>
              <a:t>标题文本</a:t>
            </a:r>
          </a:p>
        </p:txBody>
      </p:sp>
      <p:sp>
        <p:nvSpPr>
          <p:cNvPr id="67" name="正文级别 1…"/>
          <p:cNvSpPr txBox="1">
            <a:spLocks noGrp="1"/>
          </p:cNvSpPr>
          <p:nvPr>
            <p:ph type="body" sz="half" idx="1" hasCustomPrompt="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正文级别 1</a:t>
            </a:r>
          </a:p>
          <a:p>
            <a:pPr lvl="1"/>
            <a:r>
              <a:t>正文级别 2</a:t>
            </a:r>
          </a:p>
          <a:p>
            <a:pPr lvl="2"/>
            <a:r>
              <a:t>正文级别 3</a:t>
            </a:r>
          </a:p>
          <a:p>
            <a:pPr lvl="3"/>
            <a:r>
              <a:t>正文级别 4</a:t>
            </a:r>
          </a:p>
          <a:p>
            <a:pPr lvl="4"/>
            <a:r>
              <a:t>正文级别 5</a:t>
            </a:r>
          </a:p>
        </p:txBody>
      </p:sp>
      <p:sp>
        <p:nvSpPr>
          <p:cNvPr id="6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75" name="正文级别 1…"/>
          <p:cNvSpPr txBox="1">
            <a:spLocks noGrp="1"/>
          </p:cNvSpPr>
          <p:nvPr>
            <p:ph type="body" idx="1" hasCustomPrompt="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正文级别 1</a:t>
            </a:r>
          </a:p>
          <a:p>
            <a:pPr lvl="1"/>
            <a:r>
              <a:t>正文级别 2</a:t>
            </a:r>
          </a:p>
          <a:p>
            <a:pPr lvl="2"/>
            <a:r>
              <a:t>正文级别 3</a:t>
            </a:r>
          </a:p>
          <a:p>
            <a:pPr lvl="3"/>
            <a:r>
              <a:t>正文级别 4</a:t>
            </a:r>
          </a:p>
          <a:p>
            <a:pPr lvl="4"/>
            <a:r>
              <a:t>正文级别 5</a:t>
            </a:r>
          </a:p>
        </p:txBody>
      </p:sp>
      <p:sp>
        <p:nvSpPr>
          <p:cNvPr id="76"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83" name="图像"/>
          <p:cNvSpPr>
            <a:spLocks noGrp="1"/>
          </p:cNvSpPr>
          <p:nvPr>
            <p:ph type="pic" sz="quarter" idx="21"/>
          </p:nvPr>
        </p:nvSpPr>
        <p:spPr>
          <a:xfrm>
            <a:off x="15681340" y="7035800"/>
            <a:ext cx="8396678" cy="5600700"/>
          </a:xfrm>
          <a:prstGeom prst="rect">
            <a:avLst/>
          </a:prstGeom>
        </p:spPr>
        <p:txBody>
          <a:bodyPr lIns="91439" tIns="45719" rIns="91439" bIns="45719" anchor="t">
            <a:noAutofit/>
          </a:bodyPr>
          <a:lstStyle/>
          <a:p/>
        </p:txBody>
      </p:sp>
      <p:sp>
        <p:nvSpPr>
          <p:cNvPr id="84" name="图像"/>
          <p:cNvSpPr>
            <a:spLocks noGrp="1"/>
          </p:cNvSpPr>
          <p:nvPr>
            <p:ph type="pic" sz="quarter" idx="22"/>
          </p:nvPr>
        </p:nvSpPr>
        <p:spPr>
          <a:xfrm>
            <a:off x="15290800" y="1130300"/>
            <a:ext cx="8331200" cy="5554134"/>
          </a:xfrm>
          <a:prstGeom prst="rect">
            <a:avLst/>
          </a:prstGeom>
        </p:spPr>
        <p:txBody>
          <a:bodyPr lIns="91439" tIns="45719" rIns="91439" bIns="45719" anchor="t">
            <a:noAutofit/>
          </a:bodyPr>
          <a:lstStyle/>
          <a:p/>
        </p:txBody>
      </p:sp>
      <p:sp>
        <p:nvSpPr>
          <p:cNvPr id="85" name="图像"/>
          <p:cNvSpPr>
            <a:spLocks noGrp="1"/>
          </p:cNvSpPr>
          <p:nvPr>
            <p:ph type="pic" idx="23"/>
          </p:nvPr>
        </p:nvSpPr>
        <p:spPr>
          <a:xfrm>
            <a:off x="-304800" y="1130300"/>
            <a:ext cx="17202150" cy="11468100"/>
          </a:xfrm>
          <a:prstGeom prst="rect">
            <a:avLst/>
          </a:prstGeom>
        </p:spPr>
        <p:txBody>
          <a:bodyPr lIns="91439" tIns="45719" rIns="91439" bIns="45719" anchor="t">
            <a:noAutofit/>
          </a:bodyPr>
          <a:lstStyle/>
          <a:p/>
        </p:txBody>
      </p:sp>
      <p:sp>
        <p:nvSpPr>
          <p:cNvPr id="86"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1689100" y="355600"/>
            <a:ext cx="21005800" cy="2286000"/>
          </a:xfrm>
          <a:prstGeom prst="rect">
            <a:avLst/>
          </a:prstGeom>
          <a:ln w="12700">
            <a:miter lim="400000"/>
          </a:ln>
        </p:spPr>
        <p:txBody>
          <a:bodyPr lIns="50800" tIns="50800" rIns="50800" bIns="50800" anchor="ctr">
            <a:normAutofit/>
          </a:bodyPr>
          <a:lstStyle/>
          <a:p>
            <a:r>
              <a:t>标题文本</a:t>
            </a:r>
          </a:p>
        </p:txBody>
      </p:sp>
      <p:sp>
        <p:nvSpPr>
          <p:cNvPr id="3" name="正文级别 1…"/>
          <p:cNvSpPr txBox="1">
            <a:spLocks noGrp="1"/>
          </p:cNvSpPr>
          <p:nvPr>
            <p:ph type="body" idx="1"/>
          </p:nvPr>
        </p:nvSpPr>
        <p:spPr>
          <a:xfrm>
            <a:off x="1689100" y="3149600"/>
            <a:ext cx="21005800" cy="9296400"/>
          </a:xfrm>
          <a:prstGeom prst="rect">
            <a:avLst/>
          </a:prstGeom>
          <a:ln w="12700">
            <a:miter lim="400000"/>
          </a:ln>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19.xml"/><Relationship Id="rId2" Type="http://schemas.openxmlformats.org/officeDocument/2006/relationships/image" Target="../media/image25.png"/><Relationship Id="rId1" Type="http://schemas.openxmlformats.org/officeDocument/2006/relationships/image" Target="../media/image2.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2.jpe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2.jpe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2.png"/><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2.jpe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2.jpe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2.jpe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image" Target="../media/image2.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1.png"/><Relationship Id="rId1" Type="http://schemas.openxmlformats.org/officeDocument/2006/relationships/image" Target="../media/image2.jpe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2.jpe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2.jpeg"/></Relationships>
</file>

<file path=ppt/slides/_rels/slide27.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6" Type="http://schemas.openxmlformats.org/officeDocument/2006/relationships/slideLayout" Target="../slideLayouts/slideLayout12.xml"/><Relationship Id="rId25" Type="http://schemas.openxmlformats.org/officeDocument/2006/relationships/tags" Target="../tags/tag45.xml"/><Relationship Id="rId24" Type="http://schemas.openxmlformats.org/officeDocument/2006/relationships/tags" Target="../tags/tag44.xml"/><Relationship Id="rId23" Type="http://schemas.openxmlformats.org/officeDocument/2006/relationships/tags" Target="../tags/tag43.xml"/><Relationship Id="rId22" Type="http://schemas.openxmlformats.org/officeDocument/2006/relationships/tags" Target="../tags/tag42.xml"/><Relationship Id="rId21" Type="http://schemas.openxmlformats.org/officeDocument/2006/relationships/tags" Target="../tags/tag41.xml"/><Relationship Id="rId20" Type="http://schemas.openxmlformats.org/officeDocument/2006/relationships/tags" Target="../tags/tag40.xml"/><Relationship Id="rId2" Type="http://schemas.openxmlformats.org/officeDocument/2006/relationships/tags" Target="../tags/tag22.xml"/><Relationship Id="rId19" Type="http://schemas.openxmlformats.org/officeDocument/2006/relationships/tags" Target="../tags/tag39.xml"/><Relationship Id="rId18" Type="http://schemas.openxmlformats.org/officeDocument/2006/relationships/tags" Target="../tags/tag38.xml"/><Relationship Id="rId17" Type="http://schemas.openxmlformats.org/officeDocument/2006/relationships/tags" Target="../tags/tag37.xml"/><Relationship Id="rId16" Type="http://schemas.openxmlformats.org/officeDocument/2006/relationships/tags" Target="../tags/tag36.xml"/><Relationship Id="rId15" Type="http://schemas.openxmlformats.org/officeDocument/2006/relationships/tags" Target="../tags/tag35.xml"/><Relationship Id="rId14" Type="http://schemas.openxmlformats.org/officeDocument/2006/relationships/tags" Target="../tags/tag34.xml"/><Relationship Id="rId13" Type="http://schemas.openxmlformats.org/officeDocument/2006/relationships/tags" Target="../tags/tag33.xml"/><Relationship Id="rId12" Type="http://schemas.openxmlformats.org/officeDocument/2006/relationships/tags" Target="../tags/tag32.xml"/><Relationship Id="rId11" Type="http://schemas.openxmlformats.org/officeDocument/2006/relationships/tags" Target="../tags/tag31.xml"/><Relationship Id="rId10" Type="http://schemas.openxmlformats.org/officeDocument/2006/relationships/tags" Target="../tags/tag30.xml"/><Relationship Id="rId1" Type="http://schemas.openxmlformats.org/officeDocument/2006/relationships/image" Target="../media/image2.jpe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tags" Target="../tags/tag46.xml"/><Relationship Id="rId1" Type="http://schemas.openxmlformats.org/officeDocument/2006/relationships/image" Target="../media/image2.jpe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9.png"/><Relationship Id="rId3" Type="http://schemas.openxmlformats.org/officeDocument/2006/relationships/image" Target="../media/image48.GIF"/><Relationship Id="rId2" Type="http://schemas.openxmlformats.org/officeDocument/2006/relationships/tags" Target="../tags/tag47.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48.xml"/><Relationship Id="rId2" Type="http://schemas.openxmlformats.org/officeDocument/2006/relationships/image" Target="../media/image50.png"/><Relationship Id="rId1" Type="http://schemas.openxmlformats.org/officeDocument/2006/relationships/image" Target="../media/image2.jpe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49.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2.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33.xml.rels><?xml version="1.0" encoding="UTF-8" standalone="yes"?>
<Relationships xmlns="http://schemas.openxmlformats.org/package/2006/relationships"><Relationship Id="rId9" Type="http://schemas.openxmlformats.org/officeDocument/2006/relationships/tags" Target="../tags/tag57.xml"/><Relationship Id="rId8" Type="http://schemas.openxmlformats.org/officeDocument/2006/relationships/tags" Target="../tags/tag56.xml"/><Relationship Id="rId7" Type="http://schemas.openxmlformats.org/officeDocument/2006/relationships/tags" Target="../tags/tag55.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6" Type="http://schemas.openxmlformats.org/officeDocument/2006/relationships/slideLayout" Target="../slideLayouts/slideLayout12.xml"/><Relationship Id="rId25" Type="http://schemas.openxmlformats.org/officeDocument/2006/relationships/tags" Target="../tags/tag73.xml"/><Relationship Id="rId24" Type="http://schemas.openxmlformats.org/officeDocument/2006/relationships/tags" Target="../tags/tag72.xml"/><Relationship Id="rId23" Type="http://schemas.openxmlformats.org/officeDocument/2006/relationships/tags" Target="../tags/tag71.xml"/><Relationship Id="rId22" Type="http://schemas.openxmlformats.org/officeDocument/2006/relationships/tags" Target="../tags/tag70.xml"/><Relationship Id="rId21" Type="http://schemas.openxmlformats.org/officeDocument/2006/relationships/tags" Target="../tags/tag69.xml"/><Relationship Id="rId20" Type="http://schemas.openxmlformats.org/officeDocument/2006/relationships/tags" Target="../tags/tag68.xml"/><Relationship Id="rId2" Type="http://schemas.openxmlformats.org/officeDocument/2006/relationships/tags" Target="../tags/tag50.xml"/><Relationship Id="rId19" Type="http://schemas.openxmlformats.org/officeDocument/2006/relationships/tags" Target="../tags/tag67.xml"/><Relationship Id="rId18" Type="http://schemas.openxmlformats.org/officeDocument/2006/relationships/tags" Target="../tags/tag66.xml"/><Relationship Id="rId17" Type="http://schemas.openxmlformats.org/officeDocument/2006/relationships/tags" Target="../tags/tag65.xml"/><Relationship Id="rId16" Type="http://schemas.openxmlformats.org/officeDocument/2006/relationships/tags" Target="../tags/tag64.xml"/><Relationship Id="rId15" Type="http://schemas.openxmlformats.org/officeDocument/2006/relationships/tags" Target="../tags/tag63.xml"/><Relationship Id="rId14" Type="http://schemas.openxmlformats.org/officeDocument/2006/relationships/tags" Target="../tags/tag62.xml"/><Relationship Id="rId13" Type="http://schemas.openxmlformats.org/officeDocument/2006/relationships/tags" Target="../tags/tag61.xml"/><Relationship Id="rId12" Type="http://schemas.openxmlformats.org/officeDocument/2006/relationships/tags" Target="../tags/tag60.xml"/><Relationship Id="rId11" Type="http://schemas.openxmlformats.org/officeDocument/2006/relationships/tags" Target="../tags/tag59.xml"/><Relationship Id="rId10" Type="http://schemas.openxmlformats.org/officeDocument/2006/relationships/tags" Target="../tags/tag58.xml"/><Relationship Id="rId1" Type="http://schemas.openxmlformats.org/officeDocument/2006/relationships/image" Target="../media/image2.jpe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74.xml"/><Relationship Id="rId2" Type="http://schemas.openxmlformats.org/officeDocument/2006/relationships/image" Target="../media/image53.png"/><Relationship Id="rId1" Type="http://schemas.openxmlformats.org/officeDocument/2006/relationships/image" Target="../media/image2.jpe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5.GIF"/><Relationship Id="rId3" Type="http://schemas.openxmlformats.org/officeDocument/2006/relationships/image" Target="../media/image54.GIF"/><Relationship Id="rId2" Type="http://schemas.openxmlformats.org/officeDocument/2006/relationships/tags" Target="../tags/tag75.xml"/><Relationship Id="rId1" Type="http://schemas.openxmlformats.org/officeDocument/2006/relationships/image" Target="../media/image2.jpe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6.png"/><Relationship Id="rId1" Type="http://schemas.openxmlformats.org/officeDocument/2006/relationships/image" Target="../media/image2.jpe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8.png"/><Relationship Id="rId3" Type="http://schemas.openxmlformats.org/officeDocument/2006/relationships/image" Target="../media/image57.png"/><Relationship Id="rId2" Type="http://schemas.openxmlformats.org/officeDocument/2006/relationships/tags" Target="../tags/tag76.xml"/><Relationship Id="rId1" Type="http://schemas.openxmlformats.org/officeDocument/2006/relationships/image" Target="../media/image2.jpeg"/></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60.png"/><Relationship Id="rId3" Type="http://schemas.openxmlformats.org/officeDocument/2006/relationships/image" Target="../media/image59.png"/><Relationship Id="rId2" Type="http://schemas.openxmlformats.org/officeDocument/2006/relationships/tags" Target="../tags/tag77.xml"/><Relationship Id="rId1" Type="http://schemas.openxmlformats.org/officeDocument/2006/relationships/image" Target="../media/image2.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8.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2.jpeg"/></Relationships>
</file>

<file path=ppt/slides/_rels/slide40.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tags" Target="../tags/tag79.xml"/><Relationship Id="rId1" Type="http://schemas.openxmlformats.org/officeDocument/2006/relationships/image" Target="../media/image2.jpe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0.xml"/><Relationship Id="rId1" Type="http://schemas.openxmlformats.org/officeDocument/2006/relationships/image" Target="../media/image2.jpe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1.xml"/><Relationship Id="rId1" Type="http://schemas.openxmlformats.org/officeDocument/2006/relationships/image" Target="../media/image2.jpe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5.png"/><Relationship Id="rId2" Type="http://schemas.openxmlformats.org/officeDocument/2006/relationships/tags" Target="../tags/tag82.xml"/><Relationship Id="rId1" Type="http://schemas.openxmlformats.org/officeDocument/2006/relationships/image" Target="../media/image2.jpe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6.png"/><Relationship Id="rId2" Type="http://schemas.openxmlformats.org/officeDocument/2006/relationships/tags" Target="../tags/tag83.xml"/><Relationship Id="rId1" Type="http://schemas.openxmlformats.org/officeDocument/2006/relationships/image" Target="../media/image2.jpe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4.xml"/><Relationship Id="rId1" Type="http://schemas.openxmlformats.org/officeDocument/2006/relationships/image" Target="../media/image2.jpe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5.xml"/><Relationship Id="rId1" Type="http://schemas.openxmlformats.org/officeDocument/2006/relationships/image" Target="../media/image2.jpeg"/></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7.png"/><Relationship Id="rId2" Type="http://schemas.openxmlformats.org/officeDocument/2006/relationships/tags" Target="../tags/tag86.xml"/><Relationship Id="rId1" Type="http://schemas.openxmlformats.org/officeDocument/2006/relationships/image" Target="../media/image2.jpeg"/></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8.png"/><Relationship Id="rId2" Type="http://schemas.openxmlformats.org/officeDocument/2006/relationships/tags" Target="../tags/tag87.xml"/><Relationship Id="rId1" Type="http://schemas.openxmlformats.org/officeDocument/2006/relationships/image" Target="../media/image2.jpeg"/></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9.png"/><Relationship Id="rId2" Type="http://schemas.openxmlformats.org/officeDocument/2006/relationships/tags" Target="../tags/tag88.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2.jpe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0.png"/><Relationship Id="rId1" Type="http://schemas.openxmlformats.org/officeDocument/2006/relationships/image" Target="../media/image2.jpeg"/></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hyperlink" Target="https://www.wireshark.org/download.html" TargetMode="External"/><Relationship Id="rId2" Type="http://schemas.openxmlformats.org/officeDocument/2006/relationships/image" Target="../media/image71.png"/><Relationship Id="rId1" Type="http://schemas.openxmlformats.org/officeDocument/2006/relationships/image" Target="../media/image2.jpeg"/></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2.jpe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4.png"/><Relationship Id="rId1" Type="http://schemas.openxmlformats.org/officeDocument/2006/relationships/image" Target="../media/image2.jpe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5.png"/><Relationship Id="rId1" Type="http://schemas.openxmlformats.org/officeDocument/2006/relationships/image" Target="../media/image2.jpe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6.png"/><Relationship Id="rId1" Type="http://schemas.openxmlformats.org/officeDocument/2006/relationships/image" Target="../media/image2.jpe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7.png"/><Relationship Id="rId1" Type="http://schemas.openxmlformats.org/officeDocument/2006/relationships/image" Target="../media/image2.jpe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8.png"/><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image" Target="../media/image17.png"/><Relationship Id="rId7" Type="http://schemas.openxmlformats.org/officeDocument/2006/relationships/image" Target="../media/image16.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1" Type="http://schemas.openxmlformats.org/officeDocument/2006/relationships/slideLayout" Target="../slideLayouts/slideLayout1.xml"/><Relationship Id="rId10" Type="http://schemas.openxmlformats.org/officeDocument/2006/relationships/image" Target="../media/image19.png"/><Relationship Id="rId1"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9.png"/><Relationship Id="rId1" Type="http://schemas.openxmlformats.org/officeDocument/2006/relationships/image" Target="../media/image2.jpe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0.png"/><Relationship Id="rId1" Type="http://schemas.openxmlformats.org/officeDocument/2006/relationships/image" Target="../media/image2.jpe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1.png"/><Relationship Id="rId1" Type="http://schemas.openxmlformats.org/officeDocument/2006/relationships/image" Target="../media/image2.jpe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1.png"/><Relationship Id="rId1" Type="http://schemas.openxmlformats.org/officeDocument/2006/relationships/image" Target="../media/image2.jpe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2.png"/><Relationship Id="rId1" Type="http://schemas.openxmlformats.org/officeDocument/2006/relationships/image" Target="../media/image2.jpe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6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2.jpeg"/></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image" Target="../media/image2.jpeg"/></Relationships>
</file>

<file path=ppt/slides/_rels/slide6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2.jpe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9.png"/><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0" Type="http://schemas.openxmlformats.org/officeDocument/2006/relationships/slideLayout" Target="../slideLayouts/slideLayout1.xml"/><Relationship Id="rId2" Type="http://schemas.openxmlformats.org/officeDocument/2006/relationships/tags" Target="../tags/tag1.xml"/><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2.jpe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2.jpe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74.xml.rels><?xml version="1.0" encoding="UTF-8" standalone="yes"?>
<Relationships xmlns="http://schemas.openxmlformats.org/package/2006/relationships"><Relationship Id="rId9" Type="http://schemas.openxmlformats.org/officeDocument/2006/relationships/tags" Target="../tags/tag95.xml"/><Relationship Id="rId8" Type="http://schemas.openxmlformats.org/officeDocument/2006/relationships/tags" Target="../tags/tag94.xml"/><Relationship Id="rId7" Type="http://schemas.openxmlformats.org/officeDocument/2006/relationships/tags" Target="../tags/tag93.xml"/><Relationship Id="rId6" Type="http://schemas.openxmlformats.org/officeDocument/2006/relationships/tags" Target="../tags/tag92.xml"/><Relationship Id="rId5" Type="http://schemas.openxmlformats.org/officeDocument/2006/relationships/tags" Target="../tags/tag91.xml"/><Relationship Id="rId4" Type="http://schemas.openxmlformats.org/officeDocument/2006/relationships/image" Target="../media/image92.png"/><Relationship Id="rId3" Type="http://schemas.openxmlformats.org/officeDocument/2006/relationships/tags" Target="../tags/tag90.xml"/><Relationship Id="rId2" Type="http://schemas.openxmlformats.org/officeDocument/2006/relationships/tags" Target="../tags/tag89.xml"/><Relationship Id="rId17" Type="http://schemas.openxmlformats.org/officeDocument/2006/relationships/slideLayout" Target="../slideLayouts/slideLayout12.xml"/><Relationship Id="rId16" Type="http://schemas.openxmlformats.org/officeDocument/2006/relationships/tags" Target="../tags/tag102.xml"/><Relationship Id="rId15" Type="http://schemas.openxmlformats.org/officeDocument/2006/relationships/tags" Target="../tags/tag101.xml"/><Relationship Id="rId14" Type="http://schemas.openxmlformats.org/officeDocument/2006/relationships/tags" Target="../tags/tag100.xml"/><Relationship Id="rId13" Type="http://schemas.openxmlformats.org/officeDocument/2006/relationships/tags" Target="../tags/tag99.xml"/><Relationship Id="rId12" Type="http://schemas.openxmlformats.org/officeDocument/2006/relationships/tags" Target="../tags/tag98.xml"/><Relationship Id="rId11" Type="http://schemas.openxmlformats.org/officeDocument/2006/relationships/tags" Target="../tags/tag97.xml"/><Relationship Id="rId10" Type="http://schemas.openxmlformats.org/officeDocument/2006/relationships/tags" Target="../tags/tag96.xml"/><Relationship Id="rId1" Type="http://schemas.openxmlformats.org/officeDocument/2006/relationships/image" Target="../media/image2.jpe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3.png"/><Relationship Id="rId1" Type="http://schemas.openxmlformats.org/officeDocument/2006/relationships/image" Target="../media/image2.jpeg"/></Relationships>
</file>

<file path=ppt/slides/_rels/slide7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image" Target="../media/image2.jpe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6.png"/><Relationship Id="rId1" Type="http://schemas.openxmlformats.org/officeDocument/2006/relationships/image" Target="../media/image2.jpe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7.png"/><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2.jpe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8.png"/><Relationship Id="rId1" Type="http://schemas.openxmlformats.org/officeDocument/2006/relationships/image" Target="../media/image2.jpe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9.png"/><Relationship Id="rId1" Type="http://schemas.openxmlformats.org/officeDocument/2006/relationships/image" Target="../media/image2.jpe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0.png"/><Relationship Id="rId1" Type="http://schemas.openxmlformats.org/officeDocument/2006/relationships/image" Target="../media/image2.jpe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1.png"/><Relationship Id="rId1" Type="http://schemas.openxmlformats.org/officeDocument/2006/relationships/image" Target="../media/image2.jpe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2.png"/><Relationship Id="rId1" Type="http://schemas.openxmlformats.org/officeDocument/2006/relationships/image" Target="../media/image2.jpe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3.png"/><Relationship Id="rId1" Type="http://schemas.openxmlformats.org/officeDocument/2006/relationships/image" Target="../media/image2.jpeg"/></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image" Target="../media/image2.jpe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6.png"/><Relationship Id="rId1" Type="http://schemas.openxmlformats.org/officeDocument/2006/relationships/image" Target="../media/image2.jpe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7.png"/><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8.png"/><Relationship Id="rId1" Type="http://schemas.openxmlformats.org/officeDocument/2006/relationships/image" Target="../media/image2.jpe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9.png"/><Relationship Id="rId1" Type="http://schemas.openxmlformats.org/officeDocument/2006/relationships/image" Target="../media/image2.jpe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字节跳动ByteDance-PPT-0724-01.jpg" descr="字节跳动ByteDance-PPT-0724-01.jpg"/>
          <p:cNvPicPr>
            <a:picLocks noChangeAspect="1"/>
          </p:cNvPicPr>
          <p:nvPr/>
        </p:nvPicPr>
        <p:blipFill>
          <a:blip r:embed="rId1"/>
          <a:stretch>
            <a:fillRect/>
          </a:stretch>
        </p:blipFill>
        <p:spPr>
          <a:xfrm>
            <a:off x="10827" y="0"/>
            <a:ext cx="24362345" cy="13716001"/>
          </a:xfrm>
          <a:prstGeom prst="rect">
            <a:avLst/>
          </a:prstGeom>
          <a:ln w="12700">
            <a:miter lim="400000"/>
            <a:headEnd/>
            <a:tailEnd/>
          </a:ln>
        </p:spPr>
      </p:pic>
      <p:sp>
        <p:nvSpPr>
          <p:cNvPr id="120" name="RTC技术简介"/>
          <p:cNvSpPr txBox="1"/>
          <p:nvPr/>
        </p:nvSpPr>
        <p:spPr>
          <a:xfrm>
            <a:off x="1118211" y="5307005"/>
            <a:ext cx="9196070" cy="1563370"/>
          </a:xfrm>
          <a:prstGeom prst="rect">
            <a:avLst/>
          </a:prstGeom>
          <a:ln w="12700">
            <a:miter lim="400000"/>
          </a:ln>
        </p:spPr>
        <p:txBody>
          <a:bodyPr wrap="none" lIns="50800" tIns="50800" rIns="50800" bIns="50800" anchor="ctr">
            <a:spAutoFit/>
          </a:bodyPr>
          <a:lstStyle>
            <a:lvl1pPr algn="l">
              <a:defRPr sz="9500">
                <a:solidFill>
                  <a:srgbClr val="3A5BAE"/>
                </a:solidFill>
              </a:defRPr>
            </a:lvl1pPr>
          </a:lstStyle>
          <a:p>
            <a:r>
              <a:rPr dirty="0" err="1"/>
              <a:t>RTC</a:t>
            </a:r>
            <a:r>
              <a:rPr lang="zh-CN" dirty="0" err="1"/>
              <a:t>网络技术入门</a:t>
            </a:r>
            <a:endParaRPr lang="zh-CN" dirty="0" err="1"/>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字节跳动ByteDance-PPT-0724-03.jpg" descr="字节跳动ByteDance-PPT-0724-03.jpg"/>
          <p:cNvPicPr>
            <a:picLocks noChangeAspect="1"/>
          </p:cNvPicPr>
          <p:nvPr/>
        </p:nvPicPr>
        <p:blipFill>
          <a:blip r:embed="rId1"/>
          <a:stretch>
            <a:fillRect/>
          </a:stretch>
        </p:blipFill>
        <p:spPr>
          <a:xfrm>
            <a:off x="10827" y="-1"/>
            <a:ext cx="24362345" cy="13716001"/>
          </a:xfrm>
          <a:prstGeom prst="rect">
            <a:avLst/>
          </a:prstGeom>
          <a:ln w="12700">
            <a:miter lim="400000"/>
            <a:headEnd/>
            <a:tailEnd/>
          </a:ln>
        </p:spPr>
      </p:pic>
      <p:sp>
        <p:nvSpPr>
          <p:cNvPr id="131" name="什么是RTC？"/>
          <p:cNvSpPr txBox="1"/>
          <p:nvPr/>
        </p:nvSpPr>
        <p:spPr>
          <a:xfrm>
            <a:off x="802319" y="1400662"/>
            <a:ext cx="698817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r>
              <a:rPr lang="zh-CN"/>
              <a:t>计算机网络技术简介</a:t>
            </a:r>
            <a:endParaRPr lang="zh-CN"/>
          </a:p>
        </p:txBody>
      </p:sp>
      <p:sp>
        <p:nvSpPr>
          <p:cNvPr id="2" name="文本框 1"/>
          <p:cNvSpPr txBox="1"/>
          <p:nvPr/>
        </p:nvSpPr>
        <p:spPr>
          <a:xfrm>
            <a:off x="15218410" y="2425383"/>
            <a:ext cx="8787765" cy="1024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rPr>
              <a:t>网络协议通话举例</a:t>
            </a:r>
            <a:endPar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pic>
        <p:nvPicPr>
          <p:cNvPr id="3" name="图片 2"/>
          <p:cNvPicPr>
            <a:picLocks noChangeAspect="1"/>
          </p:cNvPicPr>
          <p:nvPr/>
        </p:nvPicPr>
        <p:blipFill>
          <a:blip r:embed="rId2"/>
          <a:stretch>
            <a:fillRect/>
          </a:stretch>
        </p:blipFill>
        <p:spPr>
          <a:xfrm>
            <a:off x="14101445" y="5381625"/>
            <a:ext cx="8592185" cy="5708015"/>
          </a:xfrm>
          <a:prstGeom prst="rect">
            <a:avLst/>
          </a:prstGeom>
        </p:spPr>
      </p:pic>
      <p:pic>
        <p:nvPicPr>
          <p:cNvPr id="4" name="图片 3"/>
          <p:cNvPicPr>
            <a:picLocks noChangeAspect="1"/>
          </p:cNvPicPr>
          <p:nvPr/>
        </p:nvPicPr>
        <p:blipFill>
          <a:blip r:embed="rId3"/>
          <a:stretch>
            <a:fillRect/>
          </a:stretch>
        </p:blipFill>
        <p:spPr>
          <a:xfrm>
            <a:off x="1012190" y="5050790"/>
            <a:ext cx="11664315" cy="6824345"/>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字节跳动ByteDance-PPT-0724-03.jpg" descr="字节跳动ByteDance-PPT-0724-03.jpg"/>
          <p:cNvPicPr>
            <a:picLocks noChangeAspect="1"/>
          </p:cNvPicPr>
          <p:nvPr/>
        </p:nvPicPr>
        <p:blipFill>
          <a:blip r:embed="rId1"/>
          <a:stretch>
            <a:fillRect/>
          </a:stretch>
        </p:blipFill>
        <p:spPr>
          <a:xfrm>
            <a:off x="10827" y="-1"/>
            <a:ext cx="24362345" cy="13716001"/>
          </a:xfrm>
          <a:prstGeom prst="rect">
            <a:avLst/>
          </a:prstGeom>
          <a:ln w="12700">
            <a:miter lim="400000"/>
            <a:headEnd/>
            <a:tailEnd/>
          </a:ln>
        </p:spPr>
      </p:pic>
      <p:sp>
        <p:nvSpPr>
          <p:cNvPr id="131" name="什么是RTC？"/>
          <p:cNvSpPr txBox="1"/>
          <p:nvPr/>
        </p:nvSpPr>
        <p:spPr>
          <a:xfrm>
            <a:off x="802319" y="1400662"/>
            <a:ext cx="851852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r>
              <a:rPr lang="zh-CN"/>
              <a:t>计算机网络分层和协议栈</a:t>
            </a:r>
            <a:endParaRPr lang="zh-CN"/>
          </a:p>
        </p:txBody>
      </p:sp>
      <p:sp>
        <p:nvSpPr>
          <p:cNvPr id="34" name="文本框 33"/>
          <p:cNvSpPr txBox="1"/>
          <p:nvPr/>
        </p:nvSpPr>
        <p:spPr>
          <a:xfrm>
            <a:off x="2709545" y="6079490"/>
            <a:ext cx="16147415" cy="1198880"/>
          </a:xfrm>
          <a:prstGeom prst="rect">
            <a:avLst/>
          </a:prstGeom>
          <a:noFill/>
        </p:spPr>
        <p:txBody>
          <a:bodyPr wrap="square" rtlCol="0">
            <a:spAutoFit/>
          </a:bodyPr>
          <a:p>
            <a:r>
              <a:rPr lang="zh-CN" altLang="en-US" sz="7200" dirty="0">
                <a:solidFill>
                  <a:schemeClr val="bg2">
                    <a:lumMod val="25000"/>
                  </a:schemeClr>
                </a:solidFill>
                <a:latin typeface="Agency FB" panose="020B0503020202020204" pitchFamily="34" charset="0"/>
                <a:cs typeface="Arial" panose="020B0604020202020204" pitchFamily="34" charset="0"/>
              </a:rPr>
              <a:t>讲一个寄信</a:t>
            </a:r>
            <a:r>
              <a:rPr lang="en-US" altLang="zh-CN" sz="7200" dirty="0">
                <a:solidFill>
                  <a:schemeClr val="bg2">
                    <a:lumMod val="25000"/>
                  </a:schemeClr>
                </a:solidFill>
                <a:latin typeface="Agency FB" panose="020B0503020202020204" pitchFamily="34" charset="0"/>
                <a:cs typeface="Arial" panose="020B0604020202020204" pitchFamily="34" charset="0"/>
              </a:rPr>
              <a:t>/</a:t>
            </a:r>
            <a:r>
              <a:rPr lang="zh-CN" altLang="en-US" sz="7200" dirty="0">
                <a:solidFill>
                  <a:schemeClr val="bg2">
                    <a:lumMod val="25000"/>
                  </a:schemeClr>
                </a:solidFill>
                <a:latin typeface="Agency FB" panose="020B0503020202020204" pitchFamily="34" charset="0"/>
                <a:cs typeface="Arial" panose="020B0604020202020204" pitchFamily="34" charset="0"/>
              </a:rPr>
              <a:t>快递的例子</a:t>
            </a:r>
            <a:endParaRPr lang="zh-CN" altLang="en-US" sz="7200" dirty="0">
              <a:solidFill>
                <a:schemeClr val="bg2">
                  <a:lumMod val="25000"/>
                </a:schemeClr>
              </a:solidFill>
              <a:latin typeface="Agency FB" panose="020B0503020202020204" pitchFamily="34" charset="0"/>
              <a:cs typeface="Arial" panose="020B0604020202020204" pitchFamily="34"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字节跳动ByteDance-PPT-0724-03.jpg" descr="字节跳动ByteDance-PPT-0724-03.jpg"/>
          <p:cNvPicPr>
            <a:picLocks noChangeAspect="1"/>
          </p:cNvPicPr>
          <p:nvPr/>
        </p:nvPicPr>
        <p:blipFill>
          <a:blip r:embed="rId1"/>
          <a:stretch>
            <a:fillRect/>
          </a:stretch>
        </p:blipFill>
        <p:spPr>
          <a:xfrm>
            <a:off x="10827" y="-1"/>
            <a:ext cx="24362345" cy="13716001"/>
          </a:xfrm>
          <a:prstGeom prst="rect">
            <a:avLst/>
          </a:prstGeom>
          <a:ln w="12700">
            <a:miter lim="400000"/>
            <a:headEnd/>
            <a:tailEnd/>
          </a:ln>
        </p:spPr>
      </p:pic>
      <p:sp>
        <p:nvSpPr>
          <p:cNvPr id="131" name="什么是RTC？"/>
          <p:cNvSpPr txBox="1"/>
          <p:nvPr/>
        </p:nvSpPr>
        <p:spPr>
          <a:xfrm>
            <a:off x="802319" y="1400662"/>
            <a:ext cx="851852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r>
              <a:rPr lang="zh-CN"/>
              <a:t>计算机网络分层和协议栈</a:t>
            </a:r>
            <a:endParaRPr lang="zh-CN"/>
          </a:p>
        </p:txBody>
      </p:sp>
      <p:pic>
        <p:nvPicPr>
          <p:cNvPr id="3" name="图片 2"/>
          <p:cNvPicPr>
            <a:picLocks noChangeAspect="1"/>
          </p:cNvPicPr>
          <p:nvPr/>
        </p:nvPicPr>
        <p:blipFill>
          <a:blip r:embed="rId2"/>
          <a:stretch>
            <a:fillRect/>
          </a:stretch>
        </p:blipFill>
        <p:spPr>
          <a:xfrm>
            <a:off x="193675" y="4526915"/>
            <a:ext cx="9126855" cy="4662805"/>
          </a:xfrm>
          <a:prstGeom prst="rect">
            <a:avLst/>
          </a:prstGeom>
        </p:spPr>
      </p:pic>
      <p:pic>
        <p:nvPicPr>
          <p:cNvPr id="4" name="图片 3"/>
          <p:cNvPicPr>
            <a:picLocks noChangeAspect="1"/>
          </p:cNvPicPr>
          <p:nvPr/>
        </p:nvPicPr>
        <p:blipFill>
          <a:blip r:embed="rId3"/>
          <a:stretch>
            <a:fillRect/>
          </a:stretch>
        </p:blipFill>
        <p:spPr>
          <a:xfrm>
            <a:off x="9837420" y="3006725"/>
            <a:ext cx="13329285" cy="8218170"/>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字节跳动ByteDance-PPT-0724-03.jpg" descr="字节跳动ByteDance-PPT-0724-03.jpg"/>
          <p:cNvPicPr>
            <a:picLocks noChangeAspect="1"/>
          </p:cNvPicPr>
          <p:nvPr/>
        </p:nvPicPr>
        <p:blipFill>
          <a:blip r:embed="rId1"/>
          <a:stretch>
            <a:fillRect/>
          </a:stretch>
        </p:blipFill>
        <p:spPr>
          <a:xfrm>
            <a:off x="204502" y="-1"/>
            <a:ext cx="24362345" cy="13716001"/>
          </a:xfrm>
          <a:prstGeom prst="rect">
            <a:avLst/>
          </a:prstGeom>
          <a:ln w="12700">
            <a:miter lim="400000"/>
            <a:headEnd/>
            <a:tailEnd/>
          </a:ln>
        </p:spPr>
      </p:pic>
      <p:sp>
        <p:nvSpPr>
          <p:cNvPr id="131" name="什么是RTC？"/>
          <p:cNvSpPr txBox="1"/>
          <p:nvPr/>
        </p:nvSpPr>
        <p:spPr>
          <a:xfrm>
            <a:off x="802319" y="1400662"/>
            <a:ext cx="851852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r>
              <a:rPr lang="zh-CN"/>
              <a:t>计算机网络分层和协议栈</a:t>
            </a:r>
            <a:endParaRPr lang="zh-CN"/>
          </a:p>
        </p:txBody>
      </p:sp>
      <p:sp>
        <p:nvSpPr>
          <p:cNvPr id="132" name="文本"/>
          <p:cNvSpPr txBox="1"/>
          <p:nvPr/>
        </p:nvSpPr>
        <p:spPr>
          <a:xfrm>
            <a:off x="1358395" y="4028427"/>
            <a:ext cx="212726" cy="571501"/>
          </a:xfrm>
          <a:prstGeom prst="rect">
            <a:avLst/>
          </a:prstGeom>
          <a:ln w="12700">
            <a:miter lim="400000"/>
          </a:ln>
        </p:spPr>
        <p:txBody>
          <a:bodyPr wrap="none" lIns="50800" tIns="50800" rIns="50800" bIns="50800" anchor="ctr">
            <a:spAutoFit/>
          </a:bodyPr>
          <a:lstStyle>
            <a:lvl1pPr algn="l" defTabSz="457200">
              <a:lnSpc>
                <a:spcPts val="5100"/>
              </a:lnSpc>
              <a:defRPr sz="3100" b="0" u="sng">
                <a:solidFill>
                  <a:srgbClr val="0000EE"/>
                </a:solidFill>
                <a:latin typeface="Times Roman"/>
                <a:ea typeface="Times Roman"/>
                <a:cs typeface="Times Roman"/>
                <a:sym typeface="Times Roman"/>
              </a:defRPr>
            </a:lvl1pPr>
          </a:lstStyle>
          <a:p>
            <a:r>
              <a:t> </a:t>
            </a:r>
          </a:p>
        </p:txBody>
      </p:sp>
      <p:sp>
        <p:nvSpPr>
          <p:cNvPr id="2" name="文本框 1"/>
          <p:cNvSpPr txBox="1"/>
          <p:nvPr/>
        </p:nvSpPr>
        <p:spPr>
          <a:xfrm>
            <a:off x="15218410" y="2425383"/>
            <a:ext cx="8787765" cy="1024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rPr>
              <a:t>寄快递</a:t>
            </a:r>
            <a:endPar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pic>
        <p:nvPicPr>
          <p:cNvPr id="3" name="图片 2"/>
          <p:cNvPicPr>
            <a:picLocks noChangeAspect="1"/>
          </p:cNvPicPr>
          <p:nvPr/>
        </p:nvPicPr>
        <p:blipFill>
          <a:blip r:embed="rId2"/>
          <a:stretch>
            <a:fillRect/>
          </a:stretch>
        </p:blipFill>
        <p:spPr>
          <a:xfrm>
            <a:off x="10795" y="3730625"/>
            <a:ext cx="15226030" cy="8695055"/>
          </a:xfrm>
          <a:prstGeom prst="rect">
            <a:avLst/>
          </a:prstGeom>
        </p:spPr>
      </p:pic>
      <p:sp>
        <p:nvSpPr>
          <p:cNvPr id="5" name="文本框 4"/>
          <p:cNvSpPr txBox="1"/>
          <p:nvPr>
            <p:custDataLst>
              <p:tags r:id="rId3"/>
            </p:custDataLst>
          </p:nvPr>
        </p:nvSpPr>
        <p:spPr>
          <a:xfrm>
            <a:off x="16459835" y="4599940"/>
            <a:ext cx="6908800" cy="2905125"/>
          </a:xfrm>
          <a:prstGeom prst="rect">
            <a:avLst/>
          </a:prstGeom>
          <a:noFill/>
        </p:spPr>
        <p:txBody>
          <a:bodyPr wrap="square" lIns="90000" tIns="46800" rIns="90000" bIns="46800" rtlCol="0">
            <a:norm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marL="285750" indent="-285750">
              <a:lnSpc>
                <a:spcPct val="200000"/>
              </a:lnSpc>
              <a:buFont typeface="Arial" panose="020B0604020202020204" pitchFamily="34" charset="0"/>
              <a:buChar char="•"/>
            </a:pPr>
            <a:r>
              <a:rPr lang="zh-CN" altLang="en-US" sz="3200">
                <a:solidFill>
                  <a:schemeClr val="tx1">
                    <a:lumMod val="75000"/>
                    <a:lumOff val="25000"/>
                  </a:schemeClr>
                </a:solidFill>
                <a:latin typeface="+mn-ea"/>
                <a:sym typeface="+mn-ea"/>
              </a:rPr>
              <a:t>分工合作，分层治理</a:t>
            </a:r>
            <a:endParaRPr lang="zh-CN" altLang="en-US" sz="3200">
              <a:solidFill>
                <a:schemeClr val="tx1">
                  <a:lumMod val="75000"/>
                  <a:lumOff val="25000"/>
                </a:schemeClr>
              </a:solidFill>
              <a:latin typeface="+mn-ea"/>
              <a:sym typeface="+mn-ea"/>
            </a:endParaRPr>
          </a:p>
          <a:p>
            <a:pPr marL="285750" indent="-285750">
              <a:lnSpc>
                <a:spcPct val="200000"/>
              </a:lnSpc>
              <a:buFont typeface="Arial" panose="020B0604020202020204" pitchFamily="34" charset="0"/>
              <a:buChar char="•"/>
            </a:pPr>
            <a:r>
              <a:rPr lang="zh-CN" altLang="en-US" sz="3200">
                <a:solidFill>
                  <a:schemeClr val="tx1">
                    <a:lumMod val="75000"/>
                    <a:lumOff val="25000"/>
                  </a:schemeClr>
                </a:solidFill>
                <a:latin typeface="+mn-ea"/>
                <a:sym typeface="+mn-ea"/>
              </a:rPr>
              <a:t>提升效率，流水线工作</a:t>
            </a:r>
            <a:endParaRPr lang="en-US" altLang="zh-CN" sz="3200">
              <a:solidFill>
                <a:schemeClr val="tx1">
                  <a:lumMod val="75000"/>
                  <a:lumOff val="25000"/>
                </a:schemeClr>
              </a:solidFill>
              <a:latin typeface="+mn-ea"/>
              <a:sym typeface="+mn-ea"/>
            </a:endParaRPr>
          </a:p>
          <a:p>
            <a:pPr marL="285750" indent="-285750">
              <a:lnSpc>
                <a:spcPct val="200000"/>
              </a:lnSpc>
              <a:buFont typeface="Arial" panose="020B0604020202020204" pitchFamily="34" charset="0"/>
              <a:buChar char="•"/>
            </a:pPr>
            <a:endParaRPr lang="zh-CN" altLang="en-US" sz="3200" b="1">
              <a:solidFill>
                <a:schemeClr val="tx1">
                  <a:lumMod val="75000"/>
                  <a:lumOff val="25000"/>
                </a:schemeClr>
              </a:solidFill>
              <a:latin typeface="+mn-ea"/>
            </a:endParaRPr>
          </a:p>
          <a:p>
            <a:pPr indent="0">
              <a:lnSpc>
                <a:spcPct val="200000"/>
              </a:lnSpc>
              <a:buFont typeface="Arial" panose="020B0604020202020204" pitchFamily="34" charset="0"/>
              <a:buNone/>
            </a:pPr>
            <a:endParaRPr lang="zh-CN" altLang="en-US" sz="3200">
              <a:solidFill>
                <a:schemeClr val="tx1">
                  <a:lumMod val="75000"/>
                  <a:lumOff val="25000"/>
                </a:schemeClr>
              </a:solidFill>
              <a:latin typeface="+mn-ea"/>
            </a:endParaRPr>
          </a:p>
          <a:p>
            <a:pPr indent="0">
              <a:lnSpc>
                <a:spcPct val="200000"/>
              </a:lnSpc>
              <a:buFont typeface="Arial" panose="020B0604020202020204" pitchFamily="34" charset="0"/>
              <a:buNone/>
            </a:pPr>
            <a:endParaRPr lang="zh-CN" altLang="en-US" sz="3200">
              <a:solidFill>
                <a:schemeClr val="tx1">
                  <a:lumMod val="75000"/>
                  <a:lumOff val="25000"/>
                </a:schemeClr>
              </a:solidFill>
              <a:latin typeface="+mn-ea"/>
            </a:endParaRPr>
          </a:p>
          <a:p>
            <a:pPr indent="0">
              <a:lnSpc>
                <a:spcPct val="200000"/>
              </a:lnSpc>
              <a:buFont typeface="Arial" panose="020B0604020202020204" pitchFamily="34" charset="0"/>
              <a:buNone/>
            </a:pPr>
            <a:endParaRPr lang="en-US" altLang="zh-CN" sz="3200">
              <a:solidFill>
                <a:schemeClr val="tx1">
                  <a:lumMod val="75000"/>
                  <a:lumOff val="25000"/>
                </a:schemeClr>
              </a:solidFill>
              <a:latin typeface="+mn-ea"/>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字节跳动ByteDance-PPT-0724-03.jpg" descr="字节跳动ByteDance-PPT-0724-03.jpg"/>
          <p:cNvPicPr>
            <a:picLocks noChangeAspect="1"/>
          </p:cNvPicPr>
          <p:nvPr/>
        </p:nvPicPr>
        <p:blipFill>
          <a:blip r:embed="rId1"/>
          <a:stretch>
            <a:fillRect/>
          </a:stretch>
        </p:blipFill>
        <p:spPr>
          <a:xfrm>
            <a:off x="10827" y="-1"/>
            <a:ext cx="24362345" cy="13716001"/>
          </a:xfrm>
          <a:prstGeom prst="rect">
            <a:avLst/>
          </a:prstGeom>
          <a:ln w="12700">
            <a:miter lim="400000"/>
            <a:headEnd/>
            <a:tailEnd/>
          </a:ln>
        </p:spPr>
      </p:pic>
      <p:sp>
        <p:nvSpPr>
          <p:cNvPr id="131" name="什么是RTC？"/>
          <p:cNvSpPr txBox="1"/>
          <p:nvPr/>
        </p:nvSpPr>
        <p:spPr>
          <a:xfrm>
            <a:off x="802319" y="1400662"/>
            <a:ext cx="851852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r>
              <a:rPr lang="zh-CN"/>
              <a:t>计算机网络分层和协议栈</a:t>
            </a:r>
            <a:endParaRPr lang="zh-CN"/>
          </a:p>
        </p:txBody>
      </p:sp>
      <p:sp>
        <p:nvSpPr>
          <p:cNvPr id="34" name="文本框 33"/>
          <p:cNvSpPr txBox="1"/>
          <p:nvPr/>
        </p:nvSpPr>
        <p:spPr>
          <a:xfrm>
            <a:off x="2709545" y="6079490"/>
            <a:ext cx="16147415" cy="1198880"/>
          </a:xfrm>
          <a:prstGeom prst="rect">
            <a:avLst/>
          </a:prstGeom>
          <a:noFill/>
        </p:spPr>
        <p:txBody>
          <a:bodyPr wrap="square" rtlCol="0">
            <a:spAutoFit/>
          </a:bodyPr>
          <a:p>
            <a:r>
              <a:rPr lang="zh-CN" altLang="en-US" sz="7200" dirty="0">
                <a:solidFill>
                  <a:schemeClr val="bg2">
                    <a:lumMod val="25000"/>
                  </a:schemeClr>
                </a:solidFill>
                <a:latin typeface="Agency FB" panose="020B0503020202020204" pitchFamily="34" charset="0"/>
                <a:cs typeface="Arial" panose="020B0604020202020204" pitchFamily="34" charset="0"/>
              </a:rPr>
              <a:t>网络数据包</a:t>
            </a:r>
            <a:r>
              <a:rPr lang="zh-CN" altLang="en-US" sz="7200" dirty="0">
                <a:solidFill>
                  <a:schemeClr val="bg2">
                    <a:lumMod val="25000"/>
                  </a:schemeClr>
                </a:solidFill>
                <a:latin typeface="Agency FB" panose="020B0503020202020204" pitchFamily="34" charset="0"/>
                <a:cs typeface="Arial" panose="020B0604020202020204" pitchFamily="34" charset="0"/>
              </a:rPr>
              <a:t>传输类似寄快递</a:t>
            </a:r>
            <a:endParaRPr lang="zh-CN" altLang="en-US" sz="7200" dirty="0">
              <a:solidFill>
                <a:schemeClr val="bg2">
                  <a:lumMod val="25000"/>
                </a:schemeClr>
              </a:solidFill>
              <a:latin typeface="Agency FB" panose="020B0503020202020204" pitchFamily="34" charset="0"/>
              <a:cs typeface="Arial" panose="020B0604020202020204" pitchFamily="34"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字节跳动ByteDance-PPT-0724-03.jpg" descr="字节跳动ByteDance-PPT-0724-03.jpg"/>
          <p:cNvPicPr>
            <a:picLocks noChangeAspect="1"/>
          </p:cNvPicPr>
          <p:nvPr/>
        </p:nvPicPr>
        <p:blipFill>
          <a:blip r:embed="rId1"/>
          <a:stretch>
            <a:fillRect/>
          </a:stretch>
        </p:blipFill>
        <p:spPr>
          <a:xfrm>
            <a:off x="32" y="-1"/>
            <a:ext cx="24362345" cy="13716001"/>
          </a:xfrm>
          <a:prstGeom prst="rect">
            <a:avLst/>
          </a:prstGeom>
          <a:ln w="12700">
            <a:miter lim="400000"/>
            <a:headEnd/>
            <a:tailEnd/>
          </a:ln>
        </p:spPr>
      </p:pic>
      <p:sp>
        <p:nvSpPr>
          <p:cNvPr id="131" name="什么是RTC？"/>
          <p:cNvSpPr txBox="1"/>
          <p:nvPr/>
        </p:nvSpPr>
        <p:spPr>
          <a:xfrm>
            <a:off x="802319" y="1400662"/>
            <a:ext cx="851852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pPr algn="l"/>
            <a:r>
              <a:rPr lang="zh-CN"/>
              <a:t>计算机网络分层</a:t>
            </a:r>
            <a:r>
              <a:rPr lang="zh-CN">
                <a:sym typeface="+mn-ea"/>
              </a:rPr>
              <a:t>和协议栈</a:t>
            </a:r>
            <a:endParaRPr lang="zh-CN"/>
          </a:p>
        </p:txBody>
      </p:sp>
      <p:sp>
        <p:nvSpPr>
          <p:cNvPr id="31" name="文本框 30"/>
          <p:cNvSpPr txBox="1"/>
          <p:nvPr/>
        </p:nvSpPr>
        <p:spPr>
          <a:xfrm>
            <a:off x="299085" y="3148965"/>
            <a:ext cx="5670550" cy="706755"/>
          </a:xfrm>
          <a:prstGeom prst="rect">
            <a:avLst/>
          </a:prstGeom>
          <a:noFill/>
        </p:spPr>
        <p:txBody>
          <a:bodyPr wrap="square" rtlCol="0">
            <a:spAutoFit/>
          </a:bodyPr>
          <a:p>
            <a:r>
              <a:rPr lang="en-US" altLang="zh-CN" sz="4000" dirty="0">
                <a:solidFill>
                  <a:srgbClr val="014D9F"/>
                </a:solidFill>
                <a:latin typeface="造字工房尚黑 G0v1 粗体" pitchFamily="50" charset="-122"/>
                <a:ea typeface="造字工房尚黑 G0v1 粗体" pitchFamily="50" charset="-122"/>
              </a:rPr>
              <a:t>IP</a:t>
            </a:r>
            <a:r>
              <a:rPr lang="zh-CN" altLang="en-US" sz="4000" dirty="0">
                <a:solidFill>
                  <a:srgbClr val="014D9F"/>
                </a:solidFill>
                <a:latin typeface="造字工房尚黑 G0v1 粗体" pitchFamily="50" charset="-122"/>
                <a:ea typeface="造字工房尚黑 G0v1 粗体" pitchFamily="50" charset="-122"/>
              </a:rPr>
              <a:t>地址</a:t>
            </a:r>
            <a:r>
              <a:rPr lang="zh-CN" altLang="en-US" sz="4000" dirty="0">
                <a:solidFill>
                  <a:srgbClr val="014D9F"/>
                </a:solidFill>
                <a:latin typeface="造字工房尚黑 G0v1 粗体" pitchFamily="50" charset="-122"/>
                <a:ea typeface="造字工房尚黑 G0v1 粗体" pitchFamily="50" charset="-122"/>
              </a:rPr>
              <a:t>是什么</a:t>
            </a:r>
            <a:endParaRPr lang="zh-CN" altLang="en-US" sz="4000" dirty="0">
              <a:solidFill>
                <a:srgbClr val="014D9F"/>
              </a:solidFill>
              <a:latin typeface="造字工房尚黑 G0v1 粗体" pitchFamily="50" charset="-122"/>
              <a:ea typeface="造字工房尚黑 G0v1 粗体" pitchFamily="50" charset="-122"/>
            </a:endParaRPr>
          </a:p>
        </p:txBody>
      </p:sp>
      <p:sp>
        <p:nvSpPr>
          <p:cNvPr id="34" name="文本框 33"/>
          <p:cNvSpPr txBox="1"/>
          <p:nvPr/>
        </p:nvSpPr>
        <p:spPr>
          <a:xfrm>
            <a:off x="2645410" y="4853305"/>
            <a:ext cx="16147415" cy="1322070"/>
          </a:xfrm>
          <a:prstGeom prst="rect">
            <a:avLst/>
          </a:prstGeom>
          <a:noFill/>
        </p:spPr>
        <p:txBody>
          <a:bodyPr wrap="square" rtlCol="0">
            <a:spAutoFit/>
          </a:bodyPr>
          <a:p>
            <a:r>
              <a:rPr lang="en-US" altLang="zh-CN" sz="4000" dirty="0">
                <a:solidFill>
                  <a:schemeClr val="bg2">
                    <a:lumMod val="25000"/>
                  </a:schemeClr>
                </a:solidFill>
                <a:latin typeface="Agency FB" panose="020B0503020202020204" pitchFamily="34" charset="0"/>
                <a:cs typeface="Arial" panose="020B0604020202020204" pitchFamily="34" charset="0"/>
              </a:rPr>
              <a:t>192.161.1.1</a:t>
            </a:r>
            <a:endParaRPr lang="en-US" altLang="zh-CN" sz="4000" dirty="0">
              <a:solidFill>
                <a:schemeClr val="bg2">
                  <a:lumMod val="25000"/>
                </a:schemeClr>
              </a:solidFill>
              <a:latin typeface="Agency FB" panose="020B0503020202020204" pitchFamily="34" charset="0"/>
              <a:cs typeface="Arial" panose="020B0604020202020204" pitchFamily="34" charset="0"/>
            </a:endParaRPr>
          </a:p>
          <a:p>
            <a:r>
              <a:rPr lang="en-US" altLang="zh-CN" sz="4000" dirty="0">
                <a:solidFill>
                  <a:schemeClr val="bg2">
                    <a:lumMod val="25000"/>
                  </a:schemeClr>
                </a:solidFill>
                <a:latin typeface="Agency FB" panose="020B0503020202020204" pitchFamily="34" charset="0"/>
                <a:cs typeface="Arial" panose="020B0604020202020204" pitchFamily="34" charset="0"/>
              </a:rPr>
              <a:t>IP地址由32位二进制组成，转换为十进制的方式让人更容易记忆</a:t>
            </a:r>
            <a:endParaRPr lang="en-US" altLang="zh-CN" sz="4000" dirty="0">
              <a:solidFill>
                <a:schemeClr val="bg2">
                  <a:lumMod val="25000"/>
                </a:schemeClr>
              </a:solidFill>
              <a:latin typeface="Agency FB" panose="020B0503020202020204" pitchFamily="34" charset="0"/>
              <a:cs typeface="Arial" panose="020B0604020202020204" pitchFamily="34" charset="0"/>
            </a:endParaRPr>
          </a:p>
        </p:txBody>
      </p:sp>
      <p:pic>
        <p:nvPicPr>
          <p:cNvPr id="4" name="图片 3"/>
          <p:cNvPicPr>
            <a:picLocks noChangeAspect="1"/>
          </p:cNvPicPr>
          <p:nvPr/>
        </p:nvPicPr>
        <p:blipFill>
          <a:blip r:embed="rId2"/>
          <a:stretch>
            <a:fillRect/>
          </a:stretch>
        </p:blipFill>
        <p:spPr>
          <a:xfrm>
            <a:off x="11282045" y="7734935"/>
            <a:ext cx="12724130" cy="4599940"/>
          </a:xfrm>
          <a:prstGeom prst="rect">
            <a:avLst/>
          </a:prstGeom>
        </p:spPr>
      </p:pic>
      <p:pic>
        <p:nvPicPr>
          <p:cNvPr id="5" name="图片 4"/>
          <p:cNvPicPr>
            <a:picLocks noChangeAspect="1"/>
          </p:cNvPicPr>
          <p:nvPr/>
        </p:nvPicPr>
        <p:blipFill>
          <a:blip r:embed="rId3"/>
          <a:stretch>
            <a:fillRect/>
          </a:stretch>
        </p:blipFill>
        <p:spPr>
          <a:xfrm>
            <a:off x="802005" y="7156450"/>
            <a:ext cx="10558145" cy="517842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字节跳动ByteDance-PPT-0724-03.jpg" descr="字节跳动ByteDance-PPT-0724-03.jpg"/>
          <p:cNvPicPr>
            <a:picLocks noChangeAspect="1"/>
          </p:cNvPicPr>
          <p:nvPr/>
        </p:nvPicPr>
        <p:blipFill>
          <a:blip r:embed="rId1"/>
          <a:stretch>
            <a:fillRect/>
          </a:stretch>
        </p:blipFill>
        <p:spPr>
          <a:xfrm>
            <a:off x="10827" y="-1"/>
            <a:ext cx="24362345" cy="13716001"/>
          </a:xfrm>
          <a:prstGeom prst="rect">
            <a:avLst/>
          </a:prstGeom>
          <a:ln w="12700">
            <a:miter lim="400000"/>
            <a:headEnd/>
            <a:tailEnd/>
          </a:ln>
        </p:spPr>
      </p:pic>
      <p:sp>
        <p:nvSpPr>
          <p:cNvPr id="131" name="什么是RTC？"/>
          <p:cNvSpPr txBox="1"/>
          <p:nvPr/>
        </p:nvSpPr>
        <p:spPr>
          <a:xfrm>
            <a:off x="802319" y="1400662"/>
            <a:ext cx="851852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r>
              <a:rPr lang="zh-CN"/>
              <a:t>计算机网络分层和协议栈</a:t>
            </a:r>
            <a:endParaRPr lang="zh-CN"/>
          </a:p>
        </p:txBody>
      </p:sp>
      <p:sp>
        <p:nvSpPr>
          <p:cNvPr id="2" name="文本框 1"/>
          <p:cNvSpPr txBox="1"/>
          <p:nvPr/>
        </p:nvSpPr>
        <p:spPr>
          <a:xfrm>
            <a:off x="15218410" y="2425383"/>
            <a:ext cx="8787765" cy="1024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CN" sz="6000" b="1" i="0" u="none" strike="noStrike" cap="none" spc="0" normalizeH="0" baseline="0">
                <a:ln>
                  <a:noFill/>
                </a:ln>
                <a:solidFill>
                  <a:srgbClr val="000000"/>
                </a:solidFill>
                <a:effectLst/>
                <a:uFillTx/>
                <a:latin typeface="Helvetica Neue"/>
                <a:ea typeface="Helvetica Neue"/>
                <a:cs typeface="Helvetica Neue"/>
                <a:sym typeface="Helvetica Neue"/>
              </a:rPr>
              <a:t>OSI</a:t>
            </a:r>
            <a:r>
              <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rPr>
              <a:t>参考模型</a:t>
            </a:r>
            <a:endPar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pic>
        <p:nvPicPr>
          <p:cNvPr id="4" name="图片 3"/>
          <p:cNvPicPr>
            <a:picLocks noChangeAspect="1"/>
          </p:cNvPicPr>
          <p:nvPr/>
        </p:nvPicPr>
        <p:blipFill>
          <a:blip r:embed="rId2"/>
          <a:stretch>
            <a:fillRect/>
          </a:stretch>
        </p:blipFill>
        <p:spPr>
          <a:xfrm>
            <a:off x="802005" y="3726815"/>
            <a:ext cx="14839950" cy="8039100"/>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字节跳动ByteDance-PPT-0724-03.jpg" descr="字节跳动ByteDance-PPT-0724-03.jpg"/>
          <p:cNvPicPr>
            <a:picLocks noChangeAspect="1"/>
          </p:cNvPicPr>
          <p:nvPr/>
        </p:nvPicPr>
        <p:blipFill>
          <a:blip r:embed="rId1"/>
          <a:stretch>
            <a:fillRect/>
          </a:stretch>
        </p:blipFill>
        <p:spPr>
          <a:xfrm>
            <a:off x="21622" y="-1"/>
            <a:ext cx="24362345" cy="13716001"/>
          </a:xfrm>
          <a:prstGeom prst="rect">
            <a:avLst/>
          </a:prstGeom>
          <a:ln w="12700">
            <a:miter lim="400000"/>
            <a:headEnd/>
            <a:tailEnd/>
          </a:ln>
        </p:spPr>
      </p:pic>
      <p:sp>
        <p:nvSpPr>
          <p:cNvPr id="131" name="什么是RTC？"/>
          <p:cNvSpPr txBox="1"/>
          <p:nvPr/>
        </p:nvSpPr>
        <p:spPr>
          <a:xfrm>
            <a:off x="802319" y="1400662"/>
            <a:ext cx="851852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pPr algn="l"/>
            <a:r>
              <a:rPr lang="zh-CN">
                <a:sym typeface="+mn-ea"/>
              </a:rPr>
              <a:t>计算机网络分层和协议栈</a:t>
            </a:r>
            <a:endParaRPr lang="zh-CN"/>
          </a:p>
        </p:txBody>
      </p:sp>
      <p:pic>
        <p:nvPicPr>
          <p:cNvPr id="2" name="图片 1"/>
          <p:cNvPicPr>
            <a:picLocks noChangeAspect="1"/>
          </p:cNvPicPr>
          <p:nvPr/>
        </p:nvPicPr>
        <p:blipFill>
          <a:blip r:embed="rId2"/>
          <a:stretch>
            <a:fillRect/>
          </a:stretch>
        </p:blipFill>
        <p:spPr>
          <a:xfrm>
            <a:off x="2407285" y="2425700"/>
            <a:ext cx="13197840" cy="10172065"/>
          </a:xfrm>
          <a:prstGeom prst="rect">
            <a:avLst/>
          </a:prstGeom>
        </p:spPr>
      </p:pic>
      <p:sp>
        <p:nvSpPr>
          <p:cNvPr id="3" name="文本框 2"/>
          <p:cNvSpPr txBox="1"/>
          <p:nvPr/>
        </p:nvSpPr>
        <p:spPr>
          <a:xfrm>
            <a:off x="17066260" y="4795520"/>
            <a:ext cx="4799330" cy="1024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rPr>
              <a:t>用户</a:t>
            </a:r>
            <a:endPar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4" name="文本框 3"/>
          <p:cNvSpPr txBox="1"/>
          <p:nvPr/>
        </p:nvSpPr>
        <p:spPr>
          <a:xfrm>
            <a:off x="17066260" y="7526656"/>
            <a:ext cx="4799330" cy="1024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rPr>
              <a:t>快递员</a:t>
            </a:r>
            <a:endPar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5" name="文本框 4"/>
          <p:cNvSpPr txBox="1"/>
          <p:nvPr/>
        </p:nvSpPr>
        <p:spPr>
          <a:xfrm>
            <a:off x="17066260" y="9009381"/>
            <a:ext cx="4799330" cy="1024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rPr>
              <a:t>分拣员</a:t>
            </a:r>
            <a:endPar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6" name="文本框 5"/>
          <p:cNvSpPr txBox="1"/>
          <p:nvPr/>
        </p:nvSpPr>
        <p:spPr>
          <a:xfrm>
            <a:off x="17066260" y="10411460"/>
            <a:ext cx="4799330" cy="1024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rPr>
              <a:t>驾驶员</a:t>
            </a:r>
            <a:endPar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7" name="文本框 6"/>
          <p:cNvSpPr txBox="1"/>
          <p:nvPr/>
        </p:nvSpPr>
        <p:spPr>
          <a:xfrm>
            <a:off x="17066260" y="11436351"/>
            <a:ext cx="4799330" cy="1024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rPr>
              <a:t>运输工具</a:t>
            </a:r>
            <a:endPar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8" name="文本框 7"/>
          <p:cNvSpPr txBox="1"/>
          <p:nvPr/>
        </p:nvSpPr>
        <p:spPr>
          <a:xfrm>
            <a:off x="17066260" y="2555240"/>
            <a:ext cx="4799330" cy="1024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6000" b="1" i="0" u="none" strike="noStrike" cap="none" spc="0" normalizeH="0" baseline="0">
                <a:solidFill>
                  <a:schemeClr val="accent1"/>
                </a:solidFill>
                <a:effectLst>
                  <a:outerShdw blurRad="38100" dist="25400" dir="5400000" algn="ctr" rotWithShape="0">
                    <a:srgbClr val="6E747A">
                      <a:alpha val="43000"/>
                    </a:srgbClr>
                  </a:outerShdw>
                </a:effectLst>
                <a:uFillTx/>
                <a:latin typeface="Helvetica Neue"/>
                <a:ea typeface="Helvetica Neue"/>
                <a:cs typeface="Helvetica Neue"/>
                <a:sym typeface="Helvetica Neue"/>
              </a:rPr>
              <a:t>寄快递</a:t>
            </a:r>
            <a:endParaRPr kumimoji="0" lang="zh-CN" altLang="en-US" sz="6000" b="1" i="0" u="none" strike="noStrike" cap="none" spc="0" normalizeH="0" baseline="0">
              <a:solidFill>
                <a:schemeClr val="accent1"/>
              </a:solidFill>
              <a:effectLst>
                <a:outerShdw blurRad="38100" dist="25400" dir="5400000" algn="ctr" rotWithShape="0">
                  <a:srgbClr val="6E747A">
                    <a:alpha val="43000"/>
                  </a:srgbClr>
                </a:outerShdw>
              </a:effectLst>
              <a:uFillTx/>
              <a:latin typeface="Helvetica Neue"/>
              <a:ea typeface="Helvetica Neue"/>
              <a:cs typeface="Helvetica Neue"/>
              <a:sym typeface="Helvetica Neue"/>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字节跳动ByteDance-PPT-0724-03.jpg" descr="字节跳动ByteDance-PPT-0724-03.jpg"/>
          <p:cNvPicPr>
            <a:picLocks noChangeAspect="1"/>
          </p:cNvPicPr>
          <p:nvPr/>
        </p:nvPicPr>
        <p:blipFill>
          <a:blip r:embed="rId1"/>
          <a:stretch>
            <a:fillRect/>
          </a:stretch>
        </p:blipFill>
        <p:spPr>
          <a:xfrm>
            <a:off x="10827" y="-1"/>
            <a:ext cx="24362345" cy="13716001"/>
          </a:xfrm>
          <a:prstGeom prst="rect">
            <a:avLst/>
          </a:prstGeom>
          <a:ln w="12700">
            <a:miter lim="400000"/>
            <a:headEnd/>
            <a:tailEnd/>
          </a:ln>
        </p:spPr>
      </p:pic>
      <p:sp>
        <p:nvSpPr>
          <p:cNvPr id="131" name="什么是RTC？"/>
          <p:cNvSpPr txBox="1"/>
          <p:nvPr/>
        </p:nvSpPr>
        <p:spPr>
          <a:xfrm>
            <a:off x="802319" y="1400662"/>
            <a:ext cx="851852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pPr algn="l"/>
            <a:r>
              <a:rPr lang="zh-CN">
                <a:sym typeface="+mn-ea"/>
              </a:rPr>
              <a:t>计算机网络分层和协议栈</a:t>
            </a:r>
            <a:endParaRPr lang="zh-CN"/>
          </a:p>
        </p:txBody>
      </p:sp>
      <p:sp>
        <p:nvSpPr>
          <p:cNvPr id="132" name="文本"/>
          <p:cNvSpPr txBox="1"/>
          <p:nvPr/>
        </p:nvSpPr>
        <p:spPr>
          <a:xfrm>
            <a:off x="1358395" y="4028427"/>
            <a:ext cx="212726" cy="571501"/>
          </a:xfrm>
          <a:prstGeom prst="rect">
            <a:avLst/>
          </a:prstGeom>
          <a:ln w="12700">
            <a:miter lim="400000"/>
          </a:ln>
        </p:spPr>
        <p:txBody>
          <a:bodyPr wrap="none" lIns="50800" tIns="50800" rIns="50800" bIns="50800" anchor="ctr">
            <a:spAutoFit/>
          </a:bodyPr>
          <a:lstStyle>
            <a:lvl1pPr algn="l" defTabSz="457200">
              <a:lnSpc>
                <a:spcPts val="5100"/>
              </a:lnSpc>
              <a:defRPr sz="3100" b="0" u="sng">
                <a:solidFill>
                  <a:srgbClr val="0000EE"/>
                </a:solidFill>
                <a:latin typeface="Times Roman"/>
                <a:ea typeface="Times Roman"/>
                <a:cs typeface="Times Roman"/>
                <a:sym typeface="Times Roman"/>
              </a:defRPr>
            </a:lvl1pPr>
          </a:lstStyle>
          <a:p>
            <a:r>
              <a:t> </a:t>
            </a:r>
          </a:p>
        </p:txBody>
      </p:sp>
      <p:sp>
        <p:nvSpPr>
          <p:cNvPr id="2" name="文本框 1"/>
          <p:cNvSpPr txBox="1"/>
          <p:nvPr/>
        </p:nvSpPr>
        <p:spPr>
          <a:xfrm>
            <a:off x="15218410" y="2425383"/>
            <a:ext cx="8787765" cy="1024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CN" sz="6000" b="1" i="0" u="none" strike="noStrike" cap="none" spc="0" normalizeH="0" baseline="0">
                <a:ln>
                  <a:noFill/>
                </a:ln>
                <a:solidFill>
                  <a:srgbClr val="000000"/>
                </a:solidFill>
                <a:effectLst/>
                <a:uFillTx/>
                <a:latin typeface="Helvetica Neue"/>
                <a:ea typeface="Helvetica Neue"/>
                <a:cs typeface="Helvetica Neue"/>
                <a:sym typeface="Helvetica Neue"/>
              </a:rPr>
              <a:t>OSI</a:t>
            </a:r>
            <a:r>
              <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rPr>
              <a:t>协议栈</a:t>
            </a:r>
            <a:endPar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pic>
        <p:nvPicPr>
          <p:cNvPr id="3" name="图片 2"/>
          <p:cNvPicPr>
            <a:picLocks noChangeAspect="1"/>
          </p:cNvPicPr>
          <p:nvPr/>
        </p:nvPicPr>
        <p:blipFill>
          <a:blip r:embed="rId2"/>
          <a:stretch>
            <a:fillRect/>
          </a:stretch>
        </p:blipFill>
        <p:spPr>
          <a:xfrm>
            <a:off x="802005" y="4199255"/>
            <a:ext cx="10544810" cy="7908290"/>
          </a:xfrm>
          <a:prstGeom prst="rect">
            <a:avLst/>
          </a:prstGeom>
        </p:spPr>
      </p:pic>
      <p:pic>
        <p:nvPicPr>
          <p:cNvPr id="4" name="图片 3"/>
          <p:cNvPicPr>
            <a:picLocks noChangeAspect="1"/>
          </p:cNvPicPr>
          <p:nvPr/>
        </p:nvPicPr>
        <p:blipFill>
          <a:blip r:embed="rId3"/>
          <a:stretch>
            <a:fillRect/>
          </a:stretch>
        </p:blipFill>
        <p:spPr>
          <a:xfrm>
            <a:off x="11561445" y="4157345"/>
            <a:ext cx="11086465" cy="7950200"/>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字节跳动ByteDance-PPT-0724-03.jpg" descr="字节跳动ByteDance-PPT-0724-03.jpg"/>
          <p:cNvPicPr>
            <a:picLocks noChangeAspect="1"/>
          </p:cNvPicPr>
          <p:nvPr/>
        </p:nvPicPr>
        <p:blipFill>
          <a:blip r:embed="rId1"/>
          <a:stretch>
            <a:fillRect/>
          </a:stretch>
        </p:blipFill>
        <p:spPr>
          <a:xfrm>
            <a:off x="10827" y="-1"/>
            <a:ext cx="24362345" cy="13716001"/>
          </a:xfrm>
          <a:prstGeom prst="rect">
            <a:avLst/>
          </a:prstGeom>
          <a:ln w="12700">
            <a:miter lim="400000"/>
            <a:headEnd/>
            <a:tailEnd/>
          </a:ln>
        </p:spPr>
      </p:pic>
      <p:sp>
        <p:nvSpPr>
          <p:cNvPr id="131" name="什么是RTC？"/>
          <p:cNvSpPr txBox="1"/>
          <p:nvPr/>
        </p:nvSpPr>
        <p:spPr>
          <a:xfrm>
            <a:off x="802319" y="1400662"/>
            <a:ext cx="851852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pPr algn="l"/>
            <a:r>
              <a:rPr lang="zh-CN">
                <a:sym typeface="+mn-ea"/>
              </a:rPr>
              <a:t>计算机网络分层和协议栈</a:t>
            </a:r>
            <a:endParaRPr lang="zh-CN"/>
          </a:p>
        </p:txBody>
      </p:sp>
      <p:sp>
        <p:nvSpPr>
          <p:cNvPr id="2" name="文本框 1"/>
          <p:cNvSpPr txBox="1"/>
          <p:nvPr/>
        </p:nvSpPr>
        <p:spPr>
          <a:xfrm>
            <a:off x="15218410" y="2425383"/>
            <a:ext cx="8787765" cy="1024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rPr>
              <a:t>网络</a:t>
            </a:r>
            <a:r>
              <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rPr>
              <a:t>数据包传输</a:t>
            </a:r>
            <a:endPar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pic>
        <p:nvPicPr>
          <p:cNvPr id="5" name="图片 4"/>
          <p:cNvPicPr>
            <a:picLocks noChangeAspect="1"/>
          </p:cNvPicPr>
          <p:nvPr/>
        </p:nvPicPr>
        <p:blipFill>
          <a:blip r:embed="rId2"/>
          <a:stretch>
            <a:fillRect/>
          </a:stretch>
        </p:blipFill>
        <p:spPr>
          <a:xfrm>
            <a:off x="1791335" y="3450590"/>
            <a:ext cx="17285970" cy="8756015"/>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 name="字节跳动ByteDance-PPT-0724-03.jpg" descr="字节跳动ByteDance-PPT-0724-03.jpg"/>
          <p:cNvPicPr>
            <a:picLocks noChangeAspect="1"/>
          </p:cNvPicPr>
          <p:nvPr/>
        </p:nvPicPr>
        <p:blipFill>
          <a:blip r:embed="rId1"/>
          <a:stretch>
            <a:fillRect/>
          </a:stretch>
        </p:blipFill>
        <p:spPr>
          <a:xfrm>
            <a:off x="21622" y="-1"/>
            <a:ext cx="24362345" cy="13716001"/>
          </a:xfrm>
          <a:prstGeom prst="rect">
            <a:avLst/>
          </a:prstGeom>
          <a:ln w="12700">
            <a:miter lim="400000"/>
            <a:headEnd/>
            <a:tailEnd/>
          </a:ln>
        </p:spPr>
      </p:pic>
      <p:sp>
        <p:nvSpPr>
          <p:cNvPr id="124" name="目录"/>
          <p:cNvSpPr txBox="1"/>
          <p:nvPr/>
        </p:nvSpPr>
        <p:spPr>
          <a:xfrm>
            <a:off x="1068916" y="1064683"/>
            <a:ext cx="2875717" cy="1206501"/>
          </a:xfrm>
          <a:prstGeom prst="rect">
            <a:avLst/>
          </a:prstGeom>
          <a:ln w="12700">
            <a:miter lim="400000"/>
          </a:ln>
        </p:spPr>
        <p:txBody>
          <a:bodyPr lIns="50800" tIns="50800" rIns="50800" bIns="50800" anchor="ctr">
            <a:spAutoFit/>
          </a:bodyPr>
          <a:lstStyle>
            <a:lvl1pPr algn="l">
              <a:defRPr sz="6200">
                <a:solidFill>
                  <a:srgbClr val="5E5E5E"/>
                </a:solidFill>
              </a:defRPr>
            </a:lvl1pPr>
          </a:lstStyle>
          <a:p>
            <a:r>
              <a:t>目录</a:t>
            </a:r>
          </a:p>
        </p:txBody>
      </p:sp>
      <p:sp>
        <p:nvSpPr>
          <p:cNvPr id="125" name="1. What: 什么是RTC？…"/>
          <p:cNvSpPr txBox="1"/>
          <p:nvPr/>
        </p:nvSpPr>
        <p:spPr>
          <a:xfrm>
            <a:off x="1170586" y="3394008"/>
            <a:ext cx="22042828" cy="6590030"/>
          </a:xfrm>
          <a:prstGeom prst="rect">
            <a:avLst/>
          </a:prstGeom>
          <a:ln w="12700">
            <a:miter lim="400000"/>
          </a:ln>
        </p:spPr>
        <p:txBody>
          <a:bodyPr lIns="63500" tIns="63500" rIns="63500" bIns="63500">
            <a:spAutoFit/>
          </a:bodyPr>
          <a:lstStyle/>
          <a:p>
            <a:pPr algn="l">
              <a:defRPr sz="6000"/>
            </a:pPr>
            <a:r>
              <a:rPr dirty="0"/>
              <a:t>1. 计算机网络技术简介</a:t>
            </a:r>
            <a:endParaRPr dirty="0"/>
          </a:p>
          <a:p>
            <a:pPr algn="l">
              <a:defRPr sz="6000"/>
            </a:pPr>
            <a:endParaRPr dirty="0"/>
          </a:p>
          <a:p>
            <a:pPr algn="l">
              <a:defRPr sz="6000"/>
            </a:pPr>
            <a:r>
              <a:rPr dirty="0"/>
              <a:t>2. </a:t>
            </a:r>
            <a:r>
              <a:rPr lang="zh-CN" dirty="0"/>
              <a:t>网络抓包</a:t>
            </a:r>
            <a:r>
              <a:rPr lang="zh-CN" dirty="0"/>
              <a:t>工具</a:t>
            </a:r>
            <a:endParaRPr lang="zh-CN" altLang="en-US" dirty="0"/>
          </a:p>
          <a:p>
            <a:pPr algn="l">
              <a:defRPr sz="6000"/>
            </a:pPr>
            <a:endParaRPr lang="zh-CN" altLang="en-US" dirty="0"/>
          </a:p>
          <a:p>
            <a:pPr algn="l">
              <a:defRPr sz="6000"/>
            </a:pPr>
            <a:r>
              <a:rPr lang="en-US" dirty="0"/>
              <a:t>3. Websocket</a:t>
            </a:r>
            <a:r>
              <a:rPr lang="zh-CN" altLang="en-US" dirty="0"/>
              <a:t>技术</a:t>
            </a:r>
            <a:endParaRPr lang="zh-CN" altLang="en-US" dirty="0"/>
          </a:p>
          <a:p>
            <a:pPr algn="l">
              <a:defRPr sz="6000"/>
            </a:pPr>
            <a:endParaRPr lang="zh-CN" altLang="en-US" dirty="0"/>
          </a:p>
          <a:p>
            <a:pPr algn="l">
              <a:defRPr sz="6000"/>
            </a:pPr>
            <a:r>
              <a:rPr lang="en-US" altLang="zh-CN" dirty="0"/>
              <a:t>4. </a:t>
            </a:r>
            <a:r>
              <a:rPr lang="zh-CN" altLang="en-US" dirty="0"/>
              <a:t>简易聊天系统演示和讲解</a:t>
            </a:r>
            <a:endParaRPr lang="zh-CN" altLang="en-US"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字节跳动ByteDance-PPT-0724-03.jpg" descr="字节跳动ByteDance-PPT-0724-03.jpg"/>
          <p:cNvPicPr>
            <a:picLocks noChangeAspect="1"/>
          </p:cNvPicPr>
          <p:nvPr/>
        </p:nvPicPr>
        <p:blipFill>
          <a:blip r:embed="rId1"/>
          <a:stretch>
            <a:fillRect/>
          </a:stretch>
        </p:blipFill>
        <p:spPr>
          <a:xfrm>
            <a:off x="21622" y="-1"/>
            <a:ext cx="24362345" cy="13716001"/>
          </a:xfrm>
          <a:prstGeom prst="rect">
            <a:avLst/>
          </a:prstGeom>
          <a:ln w="12700">
            <a:miter lim="400000"/>
            <a:headEnd/>
            <a:tailEnd/>
          </a:ln>
        </p:spPr>
      </p:pic>
      <p:sp>
        <p:nvSpPr>
          <p:cNvPr id="131" name="什么是RTC？"/>
          <p:cNvSpPr txBox="1"/>
          <p:nvPr/>
        </p:nvSpPr>
        <p:spPr>
          <a:xfrm>
            <a:off x="802319" y="1400662"/>
            <a:ext cx="851852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pPr algn="l"/>
            <a:r>
              <a:rPr lang="zh-CN">
                <a:sym typeface="+mn-ea"/>
              </a:rPr>
              <a:t>计算机网络分层和协议栈</a:t>
            </a:r>
            <a:endParaRPr lang="zh-CN"/>
          </a:p>
        </p:txBody>
      </p:sp>
      <p:pic>
        <p:nvPicPr>
          <p:cNvPr id="4" name="图片 3"/>
          <p:cNvPicPr>
            <a:picLocks noChangeAspect="1"/>
          </p:cNvPicPr>
          <p:nvPr/>
        </p:nvPicPr>
        <p:blipFill>
          <a:blip r:embed="rId2"/>
          <a:stretch>
            <a:fillRect/>
          </a:stretch>
        </p:blipFill>
        <p:spPr>
          <a:xfrm>
            <a:off x="307340" y="2908935"/>
            <a:ext cx="12029440" cy="4810125"/>
          </a:xfrm>
          <a:prstGeom prst="rect">
            <a:avLst/>
          </a:prstGeom>
        </p:spPr>
      </p:pic>
      <p:sp>
        <p:nvSpPr>
          <p:cNvPr id="2" name="文本框 1"/>
          <p:cNvSpPr txBox="1"/>
          <p:nvPr/>
        </p:nvSpPr>
        <p:spPr>
          <a:xfrm>
            <a:off x="15596235" y="2296478"/>
            <a:ext cx="8787765" cy="1024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rPr>
              <a:t>网络</a:t>
            </a:r>
            <a:r>
              <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rPr>
              <a:t>层</a:t>
            </a:r>
            <a:endPar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pic>
        <p:nvPicPr>
          <p:cNvPr id="3" name="图片 2"/>
          <p:cNvPicPr>
            <a:picLocks noChangeAspect="1"/>
          </p:cNvPicPr>
          <p:nvPr/>
        </p:nvPicPr>
        <p:blipFill>
          <a:blip r:embed="rId3"/>
          <a:stretch>
            <a:fillRect/>
          </a:stretch>
        </p:blipFill>
        <p:spPr>
          <a:xfrm>
            <a:off x="1043305" y="8996680"/>
            <a:ext cx="5080000" cy="3384550"/>
          </a:xfrm>
          <a:prstGeom prst="rect">
            <a:avLst/>
          </a:prstGeom>
        </p:spPr>
      </p:pic>
      <p:pic>
        <p:nvPicPr>
          <p:cNvPr id="5" name="图片 4"/>
          <p:cNvPicPr>
            <a:picLocks noChangeAspect="1"/>
          </p:cNvPicPr>
          <p:nvPr/>
        </p:nvPicPr>
        <p:blipFill>
          <a:blip r:embed="rId4"/>
          <a:stretch>
            <a:fillRect/>
          </a:stretch>
        </p:blipFill>
        <p:spPr>
          <a:xfrm>
            <a:off x="9114155" y="8996680"/>
            <a:ext cx="5080000" cy="3384550"/>
          </a:xfrm>
          <a:prstGeom prst="rect">
            <a:avLst/>
          </a:prstGeom>
        </p:spPr>
      </p:pic>
      <p:cxnSp>
        <p:nvCxnSpPr>
          <p:cNvPr id="7" name="直接箭头连接符 6"/>
          <p:cNvCxnSpPr/>
          <p:nvPr/>
        </p:nvCxnSpPr>
        <p:spPr>
          <a:xfrm>
            <a:off x="6263005" y="10483850"/>
            <a:ext cx="2711450" cy="21590"/>
          </a:xfrm>
          <a:prstGeom prst="straightConnector1">
            <a:avLst/>
          </a:prstGeom>
          <a:noFill/>
          <a:ln w="25400" cap="flat">
            <a:solidFill>
              <a:srgbClr val="000000"/>
            </a:solidFill>
            <a:prstDash val="solid"/>
            <a:miter lim="400000"/>
            <a:headEnd type="arrow"/>
            <a:tailEnd type="arrow"/>
          </a:ln>
        </p:spPr>
        <p:style>
          <a:lnRef idx="0">
            <a:scrgbClr r="0" g="0" b="0"/>
          </a:lnRef>
          <a:fillRef idx="0">
            <a:scrgbClr r="0" g="0" b="0"/>
          </a:fillRef>
          <a:effectRef idx="0">
            <a:scrgbClr r="0" g="0" b="0"/>
          </a:effectRef>
          <a:fontRef idx="none"/>
        </p:style>
      </p:cxnSp>
      <p:pic>
        <p:nvPicPr>
          <p:cNvPr id="8" name="图片 7"/>
          <p:cNvPicPr>
            <a:picLocks noChangeAspect="1"/>
          </p:cNvPicPr>
          <p:nvPr/>
        </p:nvPicPr>
        <p:blipFill>
          <a:blip r:embed="rId5"/>
          <a:stretch>
            <a:fillRect/>
          </a:stretch>
        </p:blipFill>
        <p:spPr>
          <a:xfrm>
            <a:off x="16672560" y="6701790"/>
            <a:ext cx="5594350" cy="6793230"/>
          </a:xfrm>
          <a:prstGeom prst="rect">
            <a:avLst/>
          </a:prstGeom>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字节跳动ByteDance-PPT-0724-03.jpg" descr="字节跳动ByteDance-PPT-0724-03.jpg"/>
          <p:cNvPicPr>
            <a:picLocks noChangeAspect="1"/>
          </p:cNvPicPr>
          <p:nvPr/>
        </p:nvPicPr>
        <p:blipFill>
          <a:blip r:embed="rId1"/>
          <a:stretch>
            <a:fillRect/>
          </a:stretch>
        </p:blipFill>
        <p:spPr>
          <a:xfrm>
            <a:off x="10827" y="-1"/>
            <a:ext cx="24362345" cy="13716001"/>
          </a:xfrm>
          <a:prstGeom prst="rect">
            <a:avLst/>
          </a:prstGeom>
          <a:ln w="12700">
            <a:miter lim="400000"/>
            <a:headEnd/>
            <a:tailEnd/>
          </a:ln>
        </p:spPr>
      </p:pic>
      <p:sp>
        <p:nvSpPr>
          <p:cNvPr id="131" name="什么是RTC？"/>
          <p:cNvSpPr txBox="1"/>
          <p:nvPr/>
        </p:nvSpPr>
        <p:spPr>
          <a:xfrm>
            <a:off x="802319" y="1400662"/>
            <a:ext cx="851852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pPr algn="l"/>
            <a:r>
              <a:rPr lang="zh-CN">
                <a:sym typeface="+mn-ea"/>
              </a:rPr>
              <a:t>计算机网络分层和协议栈</a:t>
            </a:r>
            <a:endParaRPr lang="zh-CN"/>
          </a:p>
        </p:txBody>
      </p:sp>
      <p:pic>
        <p:nvPicPr>
          <p:cNvPr id="3" name="图片 2"/>
          <p:cNvPicPr>
            <a:picLocks noChangeAspect="1"/>
          </p:cNvPicPr>
          <p:nvPr/>
        </p:nvPicPr>
        <p:blipFill>
          <a:blip r:embed="rId2"/>
          <a:stretch>
            <a:fillRect/>
          </a:stretch>
        </p:blipFill>
        <p:spPr>
          <a:xfrm>
            <a:off x="-193675" y="4060825"/>
            <a:ext cx="12653645" cy="7724140"/>
          </a:xfrm>
          <a:prstGeom prst="rect">
            <a:avLst/>
          </a:prstGeom>
        </p:spPr>
      </p:pic>
      <p:sp>
        <p:nvSpPr>
          <p:cNvPr id="2" name="文本框 1"/>
          <p:cNvSpPr txBox="1"/>
          <p:nvPr/>
        </p:nvSpPr>
        <p:spPr>
          <a:xfrm>
            <a:off x="15821025" y="2231708"/>
            <a:ext cx="8787765" cy="1024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rPr>
              <a:t>网络</a:t>
            </a:r>
            <a:r>
              <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rPr>
              <a:t>层</a:t>
            </a:r>
            <a:endPar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pic>
        <p:nvPicPr>
          <p:cNvPr id="4" name="图片 3"/>
          <p:cNvPicPr>
            <a:picLocks noChangeAspect="1"/>
          </p:cNvPicPr>
          <p:nvPr/>
        </p:nvPicPr>
        <p:blipFill>
          <a:blip r:embed="rId3"/>
          <a:stretch>
            <a:fillRect/>
          </a:stretch>
        </p:blipFill>
        <p:spPr>
          <a:xfrm>
            <a:off x="12675235" y="4408170"/>
            <a:ext cx="10943590" cy="7660640"/>
          </a:xfrm>
          <a:prstGeom prst="rect">
            <a:avLst/>
          </a:prstGeom>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字节跳动ByteDance-PPT-0724-03.jpg" descr="字节跳动ByteDance-PPT-0724-03.jpg"/>
          <p:cNvPicPr>
            <a:picLocks noChangeAspect="1"/>
          </p:cNvPicPr>
          <p:nvPr/>
        </p:nvPicPr>
        <p:blipFill>
          <a:blip r:embed="rId1"/>
          <a:stretch>
            <a:fillRect/>
          </a:stretch>
        </p:blipFill>
        <p:spPr>
          <a:xfrm>
            <a:off x="10827" y="-1"/>
            <a:ext cx="24362345" cy="13716001"/>
          </a:xfrm>
          <a:prstGeom prst="rect">
            <a:avLst/>
          </a:prstGeom>
          <a:ln w="12700">
            <a:miter lim="400000"/>
            <a:headEnd/>
            <a:tailEnd/>
          </a:ln>
        </p:spPr>
      </p:pic>
      <p:sp>
        <p:nvSpPr>
          <p:cNvPr id="131" name="什么是RTC？"/>
          <p:cNvSpPr txBox="1"/>
          <p:nvPr/>
        </p:nvSpPr>
        <p:spPr>
          <a:xfrm>
            <a:off x="802319" y="1400662"/>
            <a:ext cx="851852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pPr algn="l"/>
            <a:r>
              <a:rPr lang="zh-CN">
                <a:sym typeface="+mn-ea"/>
              </a:rPr>
              <a:t>计算机网络分层和协议栈</a:t>
            </a:r>
            <a:endParaRPr lang="zh-CN"/>
          </a:p>
        </p:txBody>
      </p:sp>
      <p:sp>
        <p:nvSpPr>
          <p:cNvPr id="2" name="文本框 1"/>
          <p:cNvSpPr txBox="1"/>
          <p:nvPr/>
        </p:nvSpPr>
        <p:spPr>
          <a:xfrm>
            <a:off x="15821025" y="2231708"/>
            <a:ext cx="8787765" cy="1024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rPr>
              <a:t>网络高速公路</a:t>
            </a:r>
            <a:endPar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pic>
        <p:nvPicPr>
          <p:cNvPr id="5" name="图片 4"/>
          <p:cNvPicPr>
            <a:picLocks noChangeAspect="1"/>
          </p:cNvPicPr>
          <p:nvPr/>
        </p:nvPicPr>
        <p:blipFill>
          <a:blip r:embed="rId2"/>
          <a:stretch>
            <a:fillRect/>
          </a:stretch>
        </p:blipFill>
        <p:spPr>
          <a:xfrm>
            <a:off x="344805" y="2957195"/>
            <a:ext cx="12471400" cy="10226675"/>
          </a:xfrm>
          <a:prstGeom prst="rect">
            <a:avLst/>
          </a:prstGeom>
        </p:spPr>
      </p:pic>
      <p:pic>
        <p:nvPicPr>
          <p:cNvPr id="6" name="图片 5"/>
          <p:cNvPicPr>
            <a:picLocks noChangeAspect="1"/>
          </p:cNvPicPr>
          <p:nvPr/>
        </p:nvPicPr>
        <p:blipFill>
          <a:blip r:embed="rId3"/>
          <a:stretch>
            <a:fillRect/>
          </a:stretch>
        </p:blipFill>
        <p:spPr>
          <a:xfrm>
            <a:off x="12385040" y="3256915"/>
            <a:ext cx="11720830" cy="9626600"/>
          </a:xfrm>
          <a:prstGeom prst="rect">
            <a:avLst/>
          </a:prstGeom>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字节跳动ByteDance-PPT-0724-03.jpg" descr="字节跳动ByteDance-PPT-0724-03.jpg"/>
          <p:cNvPicPr>
            <a:picLocks noChangeAspect="1"/>
          </p:cNvPicPr>
          <p:nvPr/>
        </p:nvPicPr>
        <p:blipFill>
          <a:blip r:embed="rId1"/>
          <a:stretch>
            <a:fillRect/>
          </a:stretch>
        </p:blipFill>
        <p:spPr>
          <a:xfrm>
            <a:off x="21622" y="128904"/>
            <a:ext cx="24362345" cy="13716001"/>
          </a:xfrm>
          <a:prstGeom prst="rect">
            <a:avLst/>
          </a:prstGeom>
          <a:ln w="12700">
            <a:miter lim="400000"/>
            <a:headEnd/>
            <a:tailEnd/>
          </a:ln>
        </p:spPr>
      </p:pic>
      <p:sp>
        <p:nvSpPr>
          <p:cNvPr id="131" name="什么是RTC？"/>
          <p:cNvSpPr txBox="1"/>
          <p:nvPr/>
        </p:nvSpPr>
        <p:spPr>
          <a:xfrm>
            <a:off x="802319" y="1400662"/>
            <a:ext cx="851852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pPr algn="l"/>
            <a:r>
              <a:rPr lang="zh-CN">
                <a:sym typeface="+mn-ea"/>
              </a:rPr>
              <a:t>计算机网络分层和协议栈</a:t>
            </a:r>
            <a:endParaRPr lang="zh-CN"/>
          </a:p>
        </p:txBody>
      </p:sp>
      <p:sp>
        <p:nvSpPr>
          <p:cNvPr id="2" name="文本框 1"/>
          <p:cNvSpPr txBox="1"/>
          <p:nvPr/>
        </p:nvSpPr>
        <p:spPr>
          <a:xfrm>
            <a:off x="15218410" y="2425383"/>
            <a:ext cx="8787765" cy="1024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rPr>
              <a:t>传输</a:t>
            </a:r>
            <a:r>
              <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rPr>
              <a:t>层</a:t>
            </a:r>
            <a:endPar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4" name="文本框 4"/>
          <p:cNvSpPr txBox="1"/>
          <p:nvPr>
            <p:custDataLst>
              <p:tags r:id="rId2"/>
            </p:custDataLst>
          </p:nvPr>
        </p:nvSpPr>
        <p:spPr>
          <a:xfrm>
            <a:off x="1788795" y="4965065"/>
            <a:ext cx="14505940" cy="6283325"/>
          </a:xfrm>
          <a:prstGeom prst="rect">
            <a:avLst/>
          </a:prstGeom>
          <a:noFill/>
        </p:spPr>
        <p:txBody>
          <a:bodyPr wrap="square" lIns="90000" tIns="46800" rIns="90000" bIns="46800" rtlCol="0">
            <a:norm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marL="285750" indent="-285750">
              <a:lnSpc>
                <a:spcPct val="200000"/>
              </a:lnSpc>
              <a:buFont typeface="Arial" panose="020B0604020202020204" pitchFamily="34" charset="0"/>
              <a:buChar char="•"/>
            </a:pPr>
            <a:r>
              <a:rPr lang="zh-CN" altLang="en-US" sz="3200">
                <a:solidFill>
                  <a:schemeClr val="tx1">
                    <a:lumMod val="75000"/>
                    <a:lumOff val="25000"/>
                  </a:schemeClr>
                </a:solidFill>
                <a:latin typeface="+mn-ea"/>
                <a:sym typeface="+mn-ea"/>
              </a:rPr>
              <a:t>传输层向上面的应用层提供通信服务，属于面向通信部分的最高层，也是用户功能中的最底层。传输层为相互通信的应用进程提供了逻辑通信。主要包括两个协议：TCP协议和UDP协议。</a:t>
            </a:r>
            <a:endParaRPr lang="zh-CN" altLang="en-US" sz="3200">
              <a:solidFill>
                <a:schemeClr val="tx1">
                  <a:lumMod val="75000"/>
                  <a:lumOff val="25000"/>
                </a:schemeClr>
              </a:solidFill>
              <a:latin typeface="+mn-ea"/>
              <a:sym typeface="+mn-ea"/>
            </a:endParaRPr>
          </a:p>
          <a:p>
            <a:pPr>
              <a:lnSpc>
                <a:spcPct val="200000"/>
              </a:lnSpc>
              <a:buFont typeface="Arial" panose="020B0604020202020204" pitchFamily="34" charset="0"/>
            </a:pPr>
            <a:endParaRPr lang="zh-CN" altLang="en-US" sz="3200">
              <a:solidFill>
                <a:schemeClr val="tx1">
                  <a:lumMod val="75000"/>
                  <a:lumOff val="25000"/>
                </a:schemeClr>
              </a:solidFill>
              <a:latin typeface="+mn-ea"/>
              <a:sym typeface="+mn-ea"/>
            </a:endParaRPr>
          </a:p>
          <a:p>
            <a:pPr marL="285750" indent="-285750">
              <a:lnSpc>
                <a:spcPct val="200000"/>
              </a:lnSpc>
              <a:buFont typeface="Arial" panose="020B0604020202020204" pitchFamily="34" charset="0"/>
              <a:buChar char="•"/>
            </a:pPr>
            <a:r>
              <a:rPr lang="zh-CN" altLang="en-US" sz="3200">
                <a:solidFill>
                  <a:schemeClr val="tx1">
                    <a:lumMod val="75000"/>
                    <a:lumOff val="25000"/>
                  </a:schemeClr>
                </a:solidFill>
                <a:latin typeface="+mn-ea"/>
                <a:sym typeface="+mn-ea"/>
              </a:rPr>
              <a:t>传输层的主要作用：分段及封装应用层送来的数据；提供端到端的传输服务；在发送主机与接收主机之间构建逻辑通信。   </a:t>
            </a:r>
            <a:endParaRPr lang="en-US" altLang="zh-CN" sz="3200">
              <a:solidFill>
                <a:schemeClr val="tx1">
                  <a:lumMod val="75000"/>
                  <a:lumOff val="25000"/>
                </a:schemeClr>
              </a:solidFill>
              <a:latin typeface="+mn-ea"/>
              <a:sym typeface="+mn-ea"/>
            </a:endParaRPr>
          </a:p>
          <a:p>
            <a:pPr marL="285750" indent="-285750">
              <a:lnSpc>
                <a:spcPct val="200000"/>
              </a:lnSpc>
              <a:buFont typeface="Arial" panose="020B0604020202020204" pitchFamily="34" charset="0"/>
              <a:buChar char="•"/>
            </a:pPr>
            <a:endParaRPr lang="zh-CN" altLang="en-US" sz="3200" b="1">
              <a:solidFill>
                <a:schemeClr val="tx1">
                  <a:lumMod val="75000"/>
                  <a:lumOff val="25000"/>
                </a:schemeClr>
              </a:solidFill>
              <a:latin typeface="+mn-ea"/>
            </a:endParaRPr>
          </a:p>
          <a:p>
            <a:pPr indent="0">
              <a:lnSpc>
                <a:spcPct val="200000"/>
              </a:lnSpc>
              <a:buFont typeface="Arial" panose="020B0604020202020204" pitchFamily="34" charset="0"/>
              <a:buNone/>
            </a:pPr>
            <a:endParaRPr lang="zh-CN" altLang="en-US" sz="3200">
              <a:solidFill>
                <a:schemeClr val="tx1">
                  <a:lumMod val="75000"/>
                  <a:lumOff val="25000"/>
                </a:schemeClr>
              </a:solidFill>
              <a:latin typeface="+mn-ea"/>
            </a:endParaRPr>
          </a:p>
          <a:p>
            <a:pPr indent="0">
              <a:lnSpc>
                <a:spcPct val="200000"/>
              </a:lnSpc>
              <a:buFont typeface="Arial" panose="020B0604020202020204" pitchFamily="34" charset="0"/>
              <a:buNone/>
            </a:pPr>
            <a:endParaRPr lang="zh-CN" altLang="en-US" sz="3200">
              <a:solidFill>
                <a:schemeClr val="tx1">
                  <a:lumMod val="75000"/>
                  <a:lumOff val="25000"/>
                </a:schemeClr>
              </a:solidFill>
              <a:latin typeface="+mn-ea"/>
            </a:endParaRPr>
          </a:p>
          <a:p>
            <a:pPr indent="0">
              <a:lnSpc>
                <a:spcPct val="200000"/>
              </a:lnSpc>
              <a:buFont typeface="Arial" panose="020B0604020202020204" pitchFamily="34" charset="0"/>
              <a:buNone/>
            </a:pPr>
            <a:endParaRPr lang="en-US" altLang="zh-CN" sz="3200">
              <a:solidFill>
                <a:schemeClr val="tx1">
                  <a:lumMod val="75000"/>
                  <a:lumOff val="25000"/>
                </a:schemeClr>
              </a:solidFill>
              <a:latin typeface="+mn-ea"/>
            </a:endParaRPr>
          </a:p>
        </p:txBody>
      </p:sp>
      <p:cxnSp>
        <p:nvCxnSpPr>
          <p:cNvPr id="5" name="直接连接符 4"/>
          <p:cNvCxnSpPr/>
          <p:nvPr>
            <p:custDataLst>
              <p:tags r:id="rId3"/>
            </p:custDataLst>
          </p:nvPr>
        </p:nvCxnSpPr>
        <p:spPr>
          <a:xfrm>
            <a:off x="1170940" y="4592955"/>
            <a:ext cx="0" cy="7346315"/>
          </a:xfrm>
          <a:prstGeom prst="line">
            <a:avLst/>
          </a:prstGeom>
          <a:ln w="19050">
            <a:solidFill>
              <a:schemeClr val="accent1">
                <a:alpha val="29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字节跳动ByteDance-PPT-0724-03.jpg" descr="字节跳动ByteDance-PPT-0724-03.jpg"/>
          <p:cNvPicPr>
            <a:picLocks noChangeAspect="1"/>
          </p:cNvPicPr>
          <p:nvPr/>
        </p:nvPicPr>
        <p:blipFill>
          <a:blip r:embed="rId1"/>
          <a:stretch>
            <a:fillRect/>
          </a:stretch>
        </p:blipFill>
        <p:spPr>
          <a:xfrm>
            <a:off x="32" y="-1"/>
            <a:ext cx="24362345" cy="13716001"/>
          </a:xfrm>
          <a:prstGeom prst="rect">
            <a:avLst/>
          </a:prstGeom>
          <a:ln w="12700">
            <a:miter lim="400000"/>
            <a:headEnd/>
            <a:tailEnd/>
          </a:ln>
        </p:spPr>
      </p:pic>
      <p:sp>
        <p:nvSpPr>
          <p:cNvPr id="131" name="什么是RTC？"/>
          <p:cNvSpPr txBox="1"/>
          <p:nvPr/>
        </p:nvSpPr>
        <p:spPr>
          <a:xfrm>
            <a:off x="802319" y="1400662"/>
            <a:ext cx="851852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pPr algn="l"/>
            <a:r>
              <a:rPr lang="zh-CN">
                <a:sym typeface="+mn-ea"/>
              </a:rPr>
              <a:t>计算机网络分层和协议栈</a:t>
            </a:r>
            <a:endParaRPr lang="zh-CN"/>
          </a:p>
        </p:txBody>
      </p:sp>
      <p:sp>
        <p:nvSpPr>
          <p:cNvPr id="132" name="文本"/>
          <p:cNvSpPr txBox="1"/>
          <p:nvPr/>
        </p:nvSpPr>
        <p:spPr>
          <a:xfrm>
            <a:off x="1358395" y="4028427"/>
            <a:ext cx="212726" cy="571501"/>
          </a:xfrm>
          <a:prstGeom prst="rect">
            <a:avLst/>
          </a:prstGeom>
          <a:ln w="12700">
            <a:miter lim="400000"/>
          </a:ln>
        </p:spPr>
        <p:txBody>
          <a:bodyPr wrap="none" lIns="50800" tIns="50800" rIns="50800" bIns="50800" anchor="ctr">
            <a:spAutoFit/>
          </a:bodyPr>
          <a:lstStyle>
            <a:lvl1pPr algn="l" defTabSz="457200">
              <a:lnSpc>
                <a:spcPts val="5100"/>
              </a:lnSpc>
              <a:defRPr sz="3100" b="0" u="sng">
                <a:solidFill>
                  <a:srgbClr val="0000EE"/>
                </a:solidFill>
                <a:latin typeface="Times Roman"/>
                <a:ea typeface="Times Roman"/>
                <a:cs typeface="Times Roman"/>
                <a:sym typeface="Times Roman"/>
              </a:defRPr>
            </a:lvl1pPr>
          </a:lstStyle>
          <a:p>
            <a:r>
              <a:t> </a:t>
            </a:r>
          </a:p>
        </p:txBody>
      </p:sp>
      <p:pic>
        <p:nvPicPr>
          <p:cNvPr id="7" name="图片 6"/>
          <p:cNvPicPr>
            <a:picLocks noChangeAspect="1"/>
          </p:cNvPicPr>
          <p:nvPr/>
        </p:nvPicPr>
        <p:blipFill>
          <a:blip r:embed="rId2"/>
          <a:stretch>
            <a:fillRect/>
          </a:stretch>
        </p:blipFill>
        <p:spPr>
          <a:xfrm>
            <a:off x="334010" y="3604895"/>
            <a:ext cx="13665200" cy="7699375"/>
          </a:xfrm>
          <a:prstGeom prst="rect">
            <a:avLst/>
          </a:prstGeom>
        </p:spPr>
      </p:pic>
      <p:sp>
        <p:nvSpPr>
          <p:cNvPr id="2" name="矩形 1"/>
          <p:cNvSpPr/>
          <p:nvPr/>
        </p:nvSpPr>
        <p:spPr>
          <a:xfrm>
            <a:off x="15021560" y="4821873"/>
            <a:ext cx="5810885" cy="1015365"/>
          </a:xfrm>
          <a:prstGeom prst="rect">
            <a:avLst/>
          </a:prstGeom>
          <a:gradFill>
            <a:gsLst>
              <a:gs pos="0">
                <a:srgbClr val="FBFB11"/>
              </a:gs>
              <a:gs pos="100000">
                <a:srgbClr val="838309"/>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0" tIns="0" rIns="0" bIns="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6600" i="0" u="none" strike="noStrike" cap="none" spc="0" normalizeH="0" baseline="0">
                <a:ln>
                  <a:noFill/>
                </a:ln>
                <a:solidFill>
                  <a:schemeClr val="tx1"/>
                </a:solidFill>
                <a:effectLst/>
                <a:uFillTx/>
                <a:latin typeface="+mn-lt"/>
                <a:ea typeface="+mn-ea"/>
                <a:cs typeface="+mn-cs"/>
                <a:sym typeface="Helvetica Neue Medium"/>
              </a:rPr>
              <a:t>用户</a:t>
            </a:r>
            <a:endParaRPr kumimoji="0" lang="zh-CN" altLang="en-US" sz="6600" i="0" u="none" strike="noStrike" cap="none" spc="0" normalizeH="0" baseline="0">
              <a:ln>
                <a:noFill/>
              </a:ln>
              <a:solidFill>
                <a:schemeClr val="tx1"/>
              </a:solidFill>
              <a:effectLst/>
              <a:uFillTx/>
              <a:latin typeface="+mn-lt"/>
              <a:ea typeface="+mn-ea"/>
              <a:cs typeface="+mn-cs"/>
              <a:sym typeface="Helvetica Neue Medium"/>
            </a:endParaRPr>
          </a:p>
        </p:txBody>
      </p:sp>
      <p:sp>
        <p:nvSpPr>
          <p:cNvPr id="3" name="矩形 2"/>
          <p:cNvSpPr/>
          <p:nvPr/>
        </p:nvSpPr>
        <p:spPr>
          <a:xfrm>
            <a:off x="15021560" y="7273608"/>
            <a:ext cx="5810885" cy="1015365"/>
          </a:xfrm>
          <a:prstGeom prst="rect">
            <a:avLst/>
          </a:prstGeom>
          <a:solidFill>
            <a:schemeClr val="accent3">
              <a:lumMod val="60000"/>
              <a:lumOff val="4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0" tIns="0" rIns="0" bIns="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6600" i="0" u="none" strike="noStrike" cap="none" spc="0" normalizeH="0" baseline="0">
                <a:ln>
                  <a:noFill/>
                </a:ln>
                <a:solidFill>
                  <a:schemeClr val="tx1"/>
                </a:solidFill>
                <a:effectLst/>
                <a:uFillTx/>
                <a:latin typeface="+mn-lt"/>
                <a:ea typeface="+mn-ea"/>
                <a:cs typeface="+mn-cs"/>
                <a:sym typeface="Helvetica Neue Medium"/>
              </a:rPr>
              <a:t>快递员</a:t>
            </a:r>
            <a:endParaRPr kumimoji="0" lang="zh-CN" altLang="en-US" sz="6600" i="0" u="none" strike="noStrike" cap="none" spc="0" normalizeH="0" baseline="0">
              <a:ln>
                <a:noFill/>
              </a:ln>
              <a:solidFill>
                <a:schemeClr val="tx1"/>
              </a:solidFill>
              <a:effectLst/>
              <a:uFillTx/>
              <a:latin typeface="+mn-lt"/>
              <a:ea typeface="+mn-ea"/>
              <a:cs typeface="+mn-cs"/>
              <a:sym typeface="Helvetica Neue Medium"/>
            </a:endParaRPr>
          </a:p>
        </p:txBody>
      </p:sp>
      <p:sp>
        <p:nvSpPr>
          <p:cNvPr id="4" name="矩形 3"/>
          <p:cNvSpPr/>
          <p:nvPr/>
        </p:nvSpPr>
        <p:spPr>
          <a:xfrm>
            <a:off x="15021560" y="9710103"/>
            <a:ext cx="5810885" cy="1015365"/>
          </a:xfrm>
          <a:prstGeom prst="rect">
            <a:avLst/>
          </a:prstGeom>
          <a:solidFill>
            <a:schemeClr val="accent4">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0" tIns="0" rIns="0" bIns="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6600" i="0" u="none" strike="noStrike" cap="none" spc="0" normalizeH="0" baseline="0">
                <a:ln>
                  <a:noFill/>
                </a:ln>
                <a:solidFill>
                  <a:schemeClr val="tx1"/>
                </a:solidFill>
                <a:effectLst/>
                <a:uFillTx/>
                <a:latin typeface="+mn-lt"/>
                <a:ea typeface="+mn-ea"/>
                <a:cs typeface="+mn-cs"/>
                <a:sym typeface="Helvetica Neue Medium"/>
              </a:rPr>
              <a:t>分拣员</a:t>
            </a:r>
            <a:endParaRPr kumimoji="0" lang="zh-CN" altLang="en-US" sz="6600" i="0" u="none" strike="noStrike" cap="none" spc="0" normalizeH="0" baseline="0">
              <a:ln>
                <a:noFill/>
              </a:ln>
              <a:solidFill>
                <a:schemeClr val="tx1"/>
              </a:solidFill>
              <a:effectLst/>
              <a:uFillTx/>
              <a:latin typeface="+mn-lt"/>
              <a:ea typeface="+mn-ea"/>
              <a:cs typeface="+mn-cs"/>
              <a:sym typeface="Helvetica Neue Medium"/>
            </a:endParaRPr>
          </a:p>
        </p:txBody>
      </p:sp>
      <p:cxnSp>
        <p:nvCxnSpPr>
          <p:cNvPr id="6" name="直接箭头连接符 5"/>
          <p:cNvCxnSpPr/>
          <p:nvPr/>
        </p:nvCxnSpPr>
        <p:spPr>
          <a:xfrm>
            <a:off x="17690465" y="6047105"/>
            <a:ext cx="0" cy="1226820"/>
          </a:xfrm>
          <a:prstGeom prst="straightConnector1">
            <a:avLst/>
          </a:prstGeom>
          <a:noFill/>
          <a:ln w="25400" cap="flat">
            <a:solidFill>
              <a:srgbClr val="000000"/>
            </a:solidFill>
            <a:prstDash val="solid"/>
            <a:miter lim="400000"/>
            <a:headEnd type="arrow"/>
            <a:tailEnd type="arrow"/>
          </a:ln>
        </p:spPr>
        <p:style>
          <a:lnRef idx="0">
            <a:scrgbClr r="0" g="0" b="0"/>
          </a:lnRef>
          <a:fillRef idx="0">
            <a:scrgbClr r="0" g="0" b="0"/>
          </a:fillRef>
          <a:effectRef idx="0">
            <a:scrgbClr r="0" g="0" b="0"/>
          </a:effectRef>
          <a:fontRef idx="none"/>
        </p:style>
      </p:cxnSp>
      <p:cxnSp>
        <p:nvCxnSpPr>
          <p:cNvPr id="8" name="直接箭头连接符 7"/>
          <p:cNvCxnSpPr/>
          <p:nvPr/>
        </p:nvCxnSpPr>
        <p:spPr>
          <a:xfrm>
            <a:off x="17690465" y="8223885"/>
            <a:ext cx="0" cy="1420495"/>
          </a:xfrm>
          <a:prstGeom prst="straightConnector1">
            <a:avLst/>
          </a:prstGeom>
          <a:noFill/>
          <a:ln w="25400" cap="flat">
            <a:solidFill>
              <a:srgbClr val="000000"/>
            </a:solidFill>
            <a:prstDash val="solid"/>
            <a:miter lim="400000"/>
            <a:headEnd type="arrow"/>
            <a:tailEnd type="arrow"/>
          </a:ln>
        </p:spPr>
        <p:style>
          <a:lnRef idx="0">
            <a:scrgbClr r="0" g="0" b="0"/>
          </a:lnRef>
          <a:fillRef idx="0">
            <a:scrgbClr r="0" g="0" b="0"/>
          </a:fillRef>
          <a:effectRef idx="0">
            <a:scrgbClr r="0" g="0" b="0"/>
          </a:effectRef>
          <a:fontRef idx="none"/>
        </p:style>
      </p:cxn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字节跳动ByteDance-PPT-0724-03.jpg" descr="字节跳动ByteDance-PPT-0724-03.jpg"/>
          <p:cNvPicPr>
            <a:picLocks noChangeAspect="1"/>
          </p:cNvPicPr>
          <p:nvPr/>
        </p:nvPicPr>
        <p:blipFill>
          <a:blip r:embed="rId1"/>
          <a:stretch>
            <a:fillRect/>
          </a:stretch>
        </p:blipFill>
        <p:spPr>
          <a:xfrm>
            <a:off x="21622" y="-1"/>
            <a:ext cx="24362345" cy="13716001"/>
          </a:xfrm>
          <a:prstGeom prst="rect">
            <a:avLst/>
          </a:prstGeom>
          <a:ln w="12700">
            <a:miter lim="400000"/>
            <a:headEnd/>
            <a:tailEnd/>
          </a:ln>
        </p:spPr>
      </p:pic>
      <p:sp>
        <p:nvSpPr>
          <p:cNvPr id="131" name="什么是RTC？"/>
          <p:cNvSpPr txBox="1"/>
          <p:nvPr/>
        </p:nvSpPr>
        <p:spPr>
          <a:xfrm>
            <a:off x="802319" y="1400662"/>
            <a:ext cx="851852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pPr algn="l"/>
            <a:r>
              <a:rPr lang="zh-CN">
                <a:sym typeface="+mn-ea"/>
              </a:rPr>
              <a:t>计算机网络分层和协议栈</a:t>
            </a:r>
            <a:endParaRPr lang="zh-CN"/>
          </a:p>
        </p:txBody>
      </p:sp>
      <p:sp>
        <p:nvSpPr>
          <p:cNvPr id="132" name="文本"/>
          <p:cNvSpPr txBox="1"/>
          <p:nvPr/>
        </p:nvSpPr>
        <p:spPr>
          <a:xfrm>
            <a:off x="1358395" y="4028427"/>
            <a:ext cx="212726" cy="571501"/>
          </a:xfrm>
          <a:prstGeom prst="rect">
            <a:avLst/>
          </a:prstGeom>
          <a:ln w="12700">
            <a:miter lim="400000"/>
          </a:ln>
        </p:spPr>
        <p:txBody>
          <a:bodyPr wrap="none" lIns="50800" tIns="50800" rIns="50800" bIns="50800" anchor="ctr">
            <a:spAutoFit/>
          </a:bodyPr>
          <a:lstStyle>
            <a:lvl1pPr algn="l" defTabSz="457200">
              <a:lnSpc>
                <a:spcPts val="5100"/>
              </a:lnSpc>
              <a:defRPr sz="3100" b="0" u="sng">
                <a:solidFill>
                  <a:srgbClr val="0000EE"/>
                </a:solidFill>
                <a:latin typeface="Times Roman"/>
                <a:ea typeface="Times Roman"/>
                <a:cs typeface="Times Roman"/>
                <a:sym typeface="Times Roman"/>
              </a:defRPr>
            </a:lvl1pPr>
          </a:lstStyle>
          <a:p>
            <a:r>
              <a:t> </a:t>
            </a:r>
          </a:p>
        </p:txBody>
      </p:sp>
      <p:cxnSp>
        <p:nvCxnSpPr>
          <p:cNvPr id="8" name="直接箭头连接符 7"/>
          <p:cNvCxnSpPr/>
          <p:nvPr/>
        </p:nvCxnSpPr>
        <p:spPr>
          <a:xfrm>
            <a:off x="17690465" y="8223885"/>
            <a:ext cx="0" cy="1420495"/>
          </a:xfrm>
          <a:prstGeom prst="straightConnector1">
            <a:avLst/>
          </a:prstGeom>
          <a:noFill/>
          <a:ln w="25400" cap="flat">
            <a:solidFill>
              <a:srgbClr val="000000"/>
            </a:solidFill>
            <a:prstDash val="solid"/>
            <a:miter lim="400000"/>
            <a:headEnd type="arrow"/>
            <a:tailEnd type="arrow"/>
          </a:ln>
        </p:spPr>
        <p:style>
          <a:lnRef idx="0">
            <a:scrgbClr r="0" g="0" b="0"/>
          </a:lnRef>
          <a:fillRef idx="0">
            <a:scrgbClr r="0" g="0" b="0"/>
          </a:fillRef>
          <a:effectRef idx="0">
            <a:scrgbClr r="0" g="0" b="0"/>
          </a:effectRef>
          <a:fontRef idx="none"/>
        </p:style>
      </p:cxnSp>
      <p:pic>
        <p:nvPicPr>
          <p:cNvPr id="9" name="图片 8"/>
          <p:cNvPicPr>
            <a:picLocks noChangeAspect="1"/>
          </p:cNvPicPr>
          <p:nvPr/>
        </p:nvPicPr>
        <p:blipFill>
          <a:blip r:embed="rId2"/>
          <a:stretch>
            <a:fillRect/>
          </a:stretch>
        </p:blipFill>
        <p:spPr>
          <a:xfrm>
            <a:off x="666750" y="3428365"/>
            <a:ext cx="11978640" cy="6859905"/>
          </a:xfrm>
          <a:prstGeom prst="rect">
            <a:avLst/>
          </a:prstGeom>
        </p:spPr>
      </p:pic>
      <p:pic>
        <p:nvPicPr>
          <p:cNvPr id="10" name="图片 9"/>
          <p:cNvPicPr>
            <a:picLocks noChangeAspect="1"/>
          </p:cNvPicPr>
          <p:nvPr/>
        </p:nvPicPr>
        <p:blipFill>
          <a:blip r:embed="rId3"/>
          <a:stretch>
            <a:fillRect/>
          </a:stretch>
        </p:blipFill>
        <p:spPr>
          <a:xfrm>
            <a:off x="13345160" y="3430905"/>
            <a:ext cx="10205720" cy="6857365"/>
          </a:xfrm>
          <a:prstGeom prst="rect">
            <a:avLst/>
          </a:prstGeom>
        </p:spPr>
      </p:pic>
      <p:sp>
        <p:nvSpPr>
          <p:cNvPr id="11" name="文本框 10"/>
          <p:cNvSpPr txBox="1"/>
          <p:nvPr/>
        </p:nvSpPr>
        <p:spPr>
          <a:xfrm>
            <a:off x="3319780" y="11069320"/>
            <a:ext cx="4732020" cy="21329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3600" b="1" i="0" u="none" strike="noStrike" cap="none" spc="0" normalizeH="0" baseline="0">
                <a:ln>
                  <a:noFill/>
                </a:ln>
                <a:solidFill>
                  <a:srgbClr val="000000"/>
                </a:solidFill>
                <a:effectLst/>
                <a:uFillTx/>
                <a:latin typeface="Helvetica Neue"/>
                <a:ea typeface="Helvetica Neue"/>
                <a:cs typeface="Helvetica Neue"/>
                <a:sym typeface="Helvetica Neue"/>
              </a:rPr>
              <a:t>电脑主机</a:t>
            </a:r>
            <a:endParaRPr kumimoji="0" lang="zh-CN" altLang="en-US" sz="3000" b="1" i="0" u="none" strike="noStrike" cap="none" spc="0" normalizeH="0" baseline="0">
              <a:ln>
                <a:noFill/>
              </a:ln>
              <a:solidFill>
                <a:srgbClr val="000000"/>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pPr>
            <a:endParaRPr kumimoji="0" lang="zh-CN" altLang="en-US" sz="3000" b="1" i="0" u="none" strike="noStrike" cap="none" spc="0" normalizeH="0" baseline="0">
              <a:ln>
                <a:noFill/>
              </a:ln>
              <a:solidFill>
                <a:srgbClr val="000000"/>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pPr>
            <a:endParaRPr kumimoji="0" lang="zh-CN" altLang="en-US" sz="3000" b="1" i="0" u="none" strike="noStrike" cap="none" spc="0" normalizeH="0" baseline="0">
              <a:ln>
                <a:noFill/>
              </a:ln>
              <a:solidFill>
                <a:srgbClr val="000000"/>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pPr>
            <a:r>
              <a:rPr kumimoji="0" lang="en-US" altLang="zh-CN" sz="3600" b="1" i="0" u="none" strike="noStrike" cap="none" spc="0" normalizeH="0" baseline="0">
                <a:ln>
                  <a:noFill/>
                </a:ln>
                <a:solidFill>
                  <a:srgbClr val="000000"/>
                </a:solidFill>
                <a:effectLst/>
                <a:uFillTx/>
                <a:latin typeface="Helvetica Neue"/>
                <a:ea typeface="Helvetica Neue"/>
                <a:cs typeface="Helvetica Neue"/>
                <a:sym typeface="Helvetica Neue"/>
              </a:rPr>
              <a:t>APP</a:t>
            </a:r>
            <a:endParaRPr kumimoji="0" lang="en-US" altLang="zh-CN" sz="36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12" name="文本框 11"/>
          <p:cNvSpPr txBox="1"/>
          <p:nvPr/>
        </p:nvSpPr>
        <p:spPr>
          <a:xfrm>
            <a:off x="15128240" y="10982960"/>
            <a:ext cx="4569460" cy="21329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3600" i="0" u="none" strike="noStrike" cap="none" spc="0" normalizeH="0" baseline="0">
                <a:ln>
                  <a:noFill/>
                </a:ln>
                <a:solidFill>
                  <a:srgbClr val="000000"/>
                </a:solidFill>
                <a:effectLst/>
                <a:uFillTx/>
                <a:latin typeface="Helvetica Neue"/>
                <a:ea typeface="Helvetica Neue"/>
                <a:cs typeface="Helvetica Neue"/>
                <a:sym typeface="Helvetica Neue"/>
              </a:rPr>
              <a:t>小区</a:t>
            </a:r>
            <a:endParaRPr kumimoji="0" lang="zh-CN" altLang="en-US" sz="3000" b="1" i="0" u="none" strike="noStrike" cap="none" spc="0" normalizeH="0" baseline="0">
              <a:ln>
                <a:noFill/>
              </a:ln>
              <a:solidFill>
                <a:srgbClr val="000000"/>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pPr>
            <a:endParaRPr kumimoji="0" lang="zh-CN" altLang="en-US" sz="3000" b="1" i="0" u="none" strike="noStrike" cap="none" spc="0" normalizeH="0" baseline="0">
              <a:ln>
                <a:noFill/>
              </a:ln>
              <a:solidFill>
                <a:srgbClr val="000000"/>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pPr>
            <a:endParaRPr kumimoji="0" lang="zh-CN" altLang="en-US" sz="3000" b="1" i="0" u="none" strike="noStrike" cap="none" spc="0" normalizeH="0" baseline="0">
              <a:ln>
                <a:noFill/>
              </a:ln>
              <a:solidFill>
                <a:srgbClr val="000000"/>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pPr>
            <a:r>
              <a:rPr kumimoji="0" lang="zh-CN" altLang="en-US" sz="3600" b="1" i="0" u="none" strike="noStrike" cap="none" spc="0" normalizeH="0" baseline="0">
                <a:ln>
                  <a:noFill/>
                </a:ln>
                <a:solidFill>
                  <a:srgbClr val="000000"/>
                </a:solidFill>
                <a:effectLst/>
                <a:uFillTx/>
                <a:latin typeface="Helvetica Neue"/>
                <a:ea typeface="Helvetica Neue"/>
                <a:cs typeface="Helvetica Neue"/>
                <a:sym typeface="Helvetica Neue"/>
              </a:rPr>
              <a:t> 用户</a:t>
            </a:r>
            <a:endParaRPr kumimoji="0" lang="zh-CN" altLang="en-US" sz="36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cxnSp>
        <p:nvCxnSpPr>
          <p:cNvPr id="14" name="直接箭头连接符 13"/>
          <p:cNvCxnSpPr/>
          <p:nvPr/>
        </p:nvCxnSpPr>
        <p:spPr>
          <a:xfrm>
            <a:off x="7122795" y="11409045"/>
            <a:ext cx="9641840" cy="21590"/>
          </a:xfrm>
          <a:prstGeom prst="straightConnector1">
            <a:avLst/>
          </a:prstGeom>
          <a:noFill/>
          <a:ln w="25400" cap="flat">
            <a:solidFill>
              <a:srgbClr val="000000"/>
            </a:solidFill>
            <a:prstDash val="solid"/>
            <a:miter lim="400000"/>
            <a:headEnd type="arrow"/>
            <a:tailEnd type="arrow"/>
          </a:ln>
        </p:spPr>
        <p:style>
          <a:lnRef idx="0">
            <a:scrgbClr r="0" g="0" b="0"/>
          </a:lnRef>
          <a:fillRef idx="0">
            <a:scrgbClr r="0" g="0" b="0"/>
          </a:fillRef>
          <a:effectRef idx="0">
            <a:scrgbClr r="0" g="0" b="0"/>
          </a:effectRef>
          <a:fontRef idx="none"/>
        </p:style>
      </p:cxnSp>
      <p:cxnSp>
        <p:nvCxnSpPr>
          <p:cNvPr id="15" name="直接箭头连接符 14"/>
          <p:cNvCxnSpPr/>
          <p:nvPr/>
        </p:nvCxnSpPr>
        <p:spPr>
          <a:xfrm flipV="1">
            <a:off x="7209155" y="12807950"/>
            <a:ext cx="9404985" cy="21590"/>
          </a:xfrm>
          <a:prstGeom prst="straightConnector1">
            <a:avLst/>
          </a:prstGeom>
          <a:noFill/>
          <a:ln w="25400" cap="flat">
            <a:solidFill>
              <a:srgbClr val="000000"/>
            </a:solidFill>
            <a:prstDash val="solid"/>
            <a:miter lim="400000"/>
            <a:headEnd type="arrow"/>
            <a:tailEnd type="arrow"/>
          </a:ln>
        </p:spPr>
        <p:style>
          <a:lnRef idx="0">
            <a:scrgbClr r="0" g="0" b="0"/>
          </a:lnRef>
          <a:fillRef idx="0">
            <a:scrgbClr r="0" g="0" b="0"/>
          </a:fillRef>
          <a:effectRef idx="0">
            <a:scrgbClr r="0" g="0" b="0"/>
          </a:effectRef>
          <a:fontRef idx="none"/>
        </p:style>
      </p:cxn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字节跳动ByteDance-PPT-0724-03.jpg" descr="字节跳动ByteDance-PPT-0724-03.jpg"/>
          <p:cNvPicPr>
            <a:picLocks noChangeAspect="1"/>
          </p:cNvPicPr>
          <p:nvPr/>
        </p:nvPicPr>
        <p:blipFill>
          <a:blip r:embed="rId1"/>
          <a:stretch>
            <a:fillRect/>
          </a:stretch>
        </p:blipFill>
        <p:spPr>
          <a:xfrm>
            <a:off x="21622" y="-1"/>
            <a:ext cx="24362345" cy="13716001"/>
          </a:xfrm>
          <a:prstGeom prst="rect">
            <a:avLst/>
          </a:prstGeom>
          <a:ln w="12700">
            <a:miter lim="400000"/>
            <a:headEnd/>
            <a:tailEnd/>
          </a:ln>
        </p:spPr>
      </p:pic>
      <p:sp>
        <p:nvSpPr>
          <p:cNvPr id="131" name="什么是RTC？"/>
          <p:cNvSpPr txBox="1"/>
          <p:nvPr/>
        </p:nvSpPr>
        <p:spPr>
          <a:xfrm>
            <a:off x="802319" y="1400662"/>
            <a:ext cx="851852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pPr algn="l"/>
            <a:r>
              <a:rPr lang="zh-CN">
                <a:sym typeface="+mn-ea"/>
              </a:rPr>
              <a:t>计算机网络分层和协议栈</a:t>
            </a:r>
            <a:endParaRPr lang="zh-CN"/>
          </a:p>
        </p:txBody>
      </p:sp>
      <p:sp>
        <p:nvSpPr>
          <p:cNvPr id="2" name="文本框 1"/>
          <p:cNvSpPr txBox="1"/>
          <p:nvPr/>
        </p:nvSpPr>
        <p:spPr>
          <a:xfrm>
            <a:off x="15196820" y="2791143"/>
            <a:ext cx="8787765" cy="1024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rPr>
              <a:t>端口</a:t>
            </a:r>
            <a:r>
              <a:rPr kumimoji="0" lang="en-US" altLang="zh-CN" sz="6000" b="1" i="0" u="none" strike="noStrike" cap="none" spc="0" normalizeH="0" baseline="0">
                <a:ln>
                  <a:noFill/>
                </a:ln>
                <a:solidFill>
                  <a:srgbClr val="000000"/>
                </a:solidFill>
                <a:effectLst/>
                <a:uFillTx/>
                <a:latin typeface="Helvetica Neue"/>
                <a:ea typeface="Helvetica Neue"/>
                <a:cs typeface="Helvetica Neue"/>
                <a:sym typeface="Helvetica Neue"/>
              </a:rPr>
              <a:t>/IP</a:t>
            </a:r>
            <a:r>
              <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rPr>
              <a:t>地址</a:t>
            </a:r>
            <a:endPar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pic>
        <p:nvPicPr>
          <p:cNvPr id="3" name="图片 2"/>
          <p:cNvPicPr>
            <a:picLocks noChangeAspect="1"/>
          </p:cNvPicPr>
          <p:nvPr/>
        </p:nvPicPr>
        <p:blipFill>
          <a:blip r:embed="rId2"/>
          <a:stretch>
            <a:fillRect/>
          </a:stretch>
        </p:blipFill>
        <p:spPr>
          <a:xfrm>
            <a:off x="494665" y="3169285"/>
            <a:ext cx="11516995" cy="6345555"/>
          </a:xfrm>
          <a:prstGeom prst="rect">
            <a:avLst/>
          </a:prstGeom>
        </p:spPr>
      </p:pic>
      <p:pic>
        <p:nvPicPr>
          <p:cNvPr id="4" name="图片 3"/>
          <p:cNvPicPr>
            <a:picLocks noChangeAspect="1"/>
          </p:cNvPicPr>
          <p:nvPr/>
        </p:nvPicPr>
        <p:blipFill>
          <a:blip r:embed="rId3"/>
          <a:stretch>
            <a:fillRect/>
          </a:stretch>
        </p:blipFill>
        <p:spPr>
          <a:xfrm>
            <a:off x="11871325" y="3988435"/>
            <a:ext cx="10819765" cy="5358765"/>
          </a:xfrm>
          <a:prstGeom prst="rect">
            <a:avLst/>
          </a:prstGeom>
        </p:spPr>
      </p:pic>
      <p:sp>
        <p:nvSpPr>
          <p:cNvPr id="5" name="文本框 4"/>
          <p:cNvSpPr txBox="1"/>
          <p:nvPr/>
        </p:nvSpPr>
        <p:spPr>
          <a:xfrm>
            <a:off x="2537460" y="10853420"/>
            <a:ext cx="5543550" cy="12090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3600" b="1" i="0" u="none" strike="noStrike" cap="none" spc="0" normalizeH="0" baseline="0">
                <a:ln>
                  <a:noFill/>
                </a:ln>
                <a:solidFill>
                  <a:srgbClr val="000000"/>
                </a:solidFill>
                <a:effectLst/>
                <a:uFillTx/>
                <a:latin typeface="Helvetica Neue"/>
                <a:ea typeface="Helvetica Neue"/>
                <a:cs typeface="Helvetica Neue"/>
                <a:sym typeface="Helvetica Neue"/>
              </a:rPr>
              <a:t>传输层，通过</a:t>
            </a:r>
            <a:r>
              <a:rPr kumimoji="0" lang="en-US" altLang="zh-CN" sz="3600" b="1" i="0" u="none" strike="noStrike" cap="none" spc="0" normalizeH="0" baseline="0">
                <a:ln>
                  <a:noFill/>
                </a:ln>
                <a:solidFill>
                  <a:srgbClr val="000000"/>
                </a:solidFill>
                <a:effectLst/>
                <a:uFillTx/>
                <a:latin typeface="Helvetica Neue"/>
                <a:ea typeface="Helvetica Neue"/>
                <a:cs typeface="Helvetica Neue"/>
                <a:sym typeface="Helvetica Neue"/>
              </a:rPr>
              <a:t>IP</a:t>
            </a:r>
            <a:r>
              <a:rPr kumimoji="0" lang="zh-CN" altLang="en-US" sz="3600" b="1" i="0" u="none" strike="noStrike" cap="none" spc="0" normalizeH="0" baseline="0">
                <a:ln>
                  <a:noFill/>
                </a:ln>
                <a:solidFill>
                  <a:srgbClr val="000000"/>
                </a:solidFill>
                <a:effectLst/>
                <a:uFillTx/>
                <a:latin typeface="Helvetica Neue"/>
                <a:ea typeface="Helvetica Neue"/>
                <a:cs typeface="Helvetica Neue"/>
                <a:sym typeface="Helvetica Neue"/>
              </a:rPr>
              <a:t>和端口号</a:t>
            </a:r>
            <a:endParaRPr kumimoji="0" lang="zh-CN" altLang="en-US" sz="3600" b="1" i="0" u="none" strike="noStrike" cap="none" spc="0" normalizeH="0" baseline="0">
              <a:ln>
                <a:noFill/>
              </a:ln>
              <a:solidFill>
                <a:srgbClr val="000000"/>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pPr>
            <a:r>
              <a:rPr kumimoji="0" lang="zh-CN" altLang="en-US" sz="3600" b="1" i="0" u="none" strike="noStrike" cap="none" spc="0" normalizeH="0" baseline="0">
                <a:ln>
                  <a:noFill/>
                </a:ln>
                <a:solidFill>
                  <a:srgbClr val="000000"/>
                </a:solidFill>
                <a:effectLst/>
                <a:uFillTx/>
                <a:latin typeface="Helvetica Neue"/>
                <a:ea typeface="Helvetica Neue"/>
                <a:cs typeface="Helvetica Neue"/>
                <a:sym typeface="Helvetica Neue"/>
              </a:rPr>
              <a:t>进行信息传输</a:t>
            </a:r>
            <a:endParaRPr kumimoji="0" lang="zh-CN" altLang="en-US" sz="36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6" name="文本框 5"/>
          <p:cNvSpPr txBox="1"/>
          <p:nvPr/>
        </p:nvSpPr>
        <p:spPr>
          <a:xfrm>
            <a:off x="14509750" y="10800080"/>
            <a:ext cx="7997190" cy="12090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3600" b="1" i="0" u="none" strike="noStrike" cap="none" spc="0" normalizeH="0" baseline="0">
                <a:ln>
                  <a:noFill/>
                </a:ln>
                <a:solidFill>
                  <a:srgbClr val="000000"/>
                </a:solidFill>
                <a:effectLst/>
                <a:uFillTx/>
                <a:latin typeface="Helvetica Neue"/>
                <a:ea typeface="Helvetica Neue"/>
                <a:cs typeface="Helvetica Neue"/>
                <a:sym typeface="Helvetica Neue"/>
              </a:rPr>
              <a:t>快递员，通过地址和楼号单元号</a:t>
            </a:r>
            <a:endParaRPr kumimoji="0" lang="zh-CN" altLang="en-US" sz="3600" b="1" i="0" u="none" strike="noStrike" cap="none" spc="0" normalizeH="0" baseline="0">
              <a:ln>
                <a:noFill/>
              </a:ln>
              <a:solidFill>
                <a:srgbClr val="000000"/>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pPr>
            <a:r>
              <a:rPr kumimoji="0" lang="zh-CN" altLang="en-US" sz="3600" b="1" i="0" u="none" strike="noStrike" cap="none" spc="0" normalizeH="0" baseline="0">
                <a:ln>
                  <a:noFill/>
                </a:ln>
                <a:solidFill>
                  <a:srgbClr val="000000"/>
                </a:solidFill>
                <a:effectLst/>
                <a:uFillTx/>
                <a:latin typeface="Helvetica Neue"/>
                <a:ea typeface="Helvetica Neue"/>
                <a:cs typeface="Helvetica Neue"/>
                <a:sym typeface="Helvetica Neue"/>
              </a:rPr>
              <a:t>进行快递投递</a:t>
            </a:r>
            <a:endParaRPr kumimoji="0" lang="zh-CN" altLang="en-US" sz="36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字节跳动ByteDance-PPT-0724-03.jpg" descr="字节跳动ByteDance-PPT-0724-03.jpg"/>
          <p:cNvPicPr>
            <a:picLocks noChangeAspect="1"/>
          </p:cNvPicPr>
          <p:nvPr/>
        </p:nvPicPr>
        <p:blipFill>
          <a:blip r:embed="rId1"/>
          <a:stretch>
            <a:fillRect/>
          </a:stretch>
        </p:blipFill>
        <p:spPr>
          <a:xfrm>
            <a:off x="10827" y="-1"/>
            <a:ext cx="24362345" cy="13716001"/>
          </a:xfrm>
          <a:prstGeom prst="rect">
            <a:avLst/>
          </a:prstGeom>
          <a:ln w="12700">
            <a:miter lim="400000"/>
            <a:headEnd/>
            <a:tailEnd/>
          </a:ln>
        </p:spPr>
      </p:pic>
      <p:sp>
        <p:nvSpPr>
          <p:cNvPr id="48" name="Freeform 97"/>
          <p:cNvSpPr>
            <a:spLocks noChangeAspect="1"/>
          </p:cNvSpPr>
          <p:nvPr>
            <p:custDataLst>
              <p:tags r:id="rId2"/>
            </p:custDataLst>
          </p:nvPr>
        </p:nvSpPr>
        <p:spPr>
          <a:xfrm>
            <a:off x="8929780" y="4571556"/>
            <a:ext cx="6527424" cy="6527424"/>
          </a:xfrm>
          <a:custGeom>
            <a:avLst/>
            <a:gdLst>
              <a:gd name="connsiteX0" fmla="*/ 1879092 w 3758184"/>
              <a:gd name="connsiteY0" fmla="*/ 202639 h 3758184"/>
              <a:gd name="connsiteX1" fmla="*/ 202639 w 3758184"/>
              <a:gd name="connsiteY1" fmla="*/ 1879092 h 3758184"/>
              <a:gd name="connsiteX2" fmla="*/ 1879092 w 3758184"/>
              <a:gd name="connsiteY2" fmla="*/ 3555545 h 3758184"/>
              <a:gd name="connsiteX3" fmla="*/ 3555545 w 3758184"/>
              <a:gd name="connsiteY3" fmla="*/ 1879092 h 3758184"/>
              <a:gd name="connsiteX4" fmla="*/ 1879092 w 3758184"/>
              <a:gd name="connsiteY4" fmla="*/ 202639 h 3758184"/>
              <a:gd name="connsiteX5" fmla="*/ 1879092 w 3758184"/>
              <a:gd name="connsiteY5" fmla="*/ 0 h 3758184"/>
              <a:gd name="connsiteX6" fmla="*/ 3758184 w 3758184"/>
              <a:gd name="connsiteY6" fmla="*/ 1879092 h 3758184"/>
              <a:gd name="connsiteX7" fmla="*/ 1879092 w 3758184"/>
              <a:gd name="connsiteY7" fmla="*/ 3758184 h 3758184"/>
              <a:gd name="connsiteX8" fmla="*/ 0 w 3758184"/>
              <a:gd name="connsiteY8" fmla="*/ 1879092 h 3758184"/>
              <a:gd name="connsiteX9" fmla="*/ 1879092 w 3758184"/>
              <a:gd name="connsiteY9" fmla="*/ 0 h 3758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8184" h="3758184">
                <a:moveTo>
                  <a:pt x="1879092" y="202639"/>
                </a:moveTo>
                <a:cubicBezTo>
                  <a:pt x="953213" y="202639"/>
                  <a:pt x="202639" y="953213"/>
                  <a:pt x="202639" y="1879092"/>
                </a:cubicBezTo>
                <a:cubicBezTo>
                  <a:pt x="202639" y="2804971"/>
                  <a:pt x="953213" y="3555545"/>
                  <a:pt x="1879092" y="3555545"/>
                </a:cubicBezTo>
                <a:cubicBezTo>
                  <a:pt x="2804971" y="3555545"/>
                  <a:pt x="3555545" y="2804971"/>
                  <a:pt x="3555545" y="1879092"/>
                </a:cubicBezTo>
                <a:cubicBezTo>
                  <a:pt x="3555545" y="953213"/>
                  <a:pt x="2804971" y="202639"/>
                  <a:pt x="1879092" y="202639"/>
                </a:cubicBezTo>
                <a:close/>
                <a:moveTo>
                  <a:pt x="1879092" y="0"/>
                </a:moveTo>
                <a:cubicBezTo>
                  <a:pt x="2916886" y="0"/>
                  <a:pt x="3758184" y="841298"/>
                  <a:pt x="3758184" y="1879092"/>
                </a:cubicBezTo>
                <a:cubicBezTo>
                  <a:pt x="3758184" y="2916886"/>
                  <a:pt x="2916886" y="3758184"/>
                  <a:pt x="1879092" y="3758184"/>
                </a:cubicBezTo>
                <a:cubicBezTo>
                  <a:pt x="841298" y="3758184"/>
                  <a:pt x="0" y="2916886"/>
                  <a:pt x="0" y="1879092"/>
                </a:cubicBezTo>
                <a:cubicBezTo>
                  <a:pt x="0" y="841298"/>
                  <a:pt x="841298" y="0"/>
                  <a:pt x="1879092" y="0"/>
                </a:cubicBezTo>
                <a:close/>
              </a:path>
            </a:pathLst>
          </a:custGeom>
          <a:solidFill>
            <a:sysClr val="window" lastClr="FFFFFF">
              <a:lumMod val="8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endParaRPr lang="en-US" sz="6000"/>
          </a:p>
        </p:txBody>
      </p:sp>
      <p:sp>
        <p:nvSpPr>
          <p:cNvPr id="50" name="Oval 491"/>
          <p:cNvSpPr>
            <a:spLocks noChangeArrowheads="1"/>
          </p:cNvSpPr>
          <p:nvPr>
            <p:custDataLst>
              <p:tags r:id="rId3"/>
            </p:custDataLst>
          </p:nvPr>
        </p:nvSpPr>
        <p:spPr bwMode="auto">
          <a:xfrm rot="21600000">
            <a:off x="8270114" y="7047442"/>
            <a:ext cx="1575654" cy="1575654"/>
          </a:xfrm>
          <a:prstGeom prst="ellipse">
            <a:avLst/>
          </a:prstGeom>
          <a:solidFill>
            <a:srgbClr val="69A35B"/>
          </a:solidFill>
          <a:ln w="76200">
            <a:solidFill>
              <a:sysClr val="window" lastClr="FFFFFF">
                <a:lumMod val="85000"/>
              </a:sysClr>
            </a:solidFill>
            <a:round/>
          </a:ln>
        </p:spPr>
        <p:txBody>
          <a:bodyPr vert="horz" wrap="square" lIns="182880" tIns="91440" rIns="182880" bIns="91440" numCol="1" anchor="t" anchorCtr="0" compatLnSpc="1"/>
          <a:lstStyle/>
          <a:p>
            <a:endParaRPr lang="en-US" sz="6000"/>
          </a:p>
        </p:txBody>
      </p:sp>
      <p:sp>
        <p:nvSpPr>
          <p:cNvPr id="52" name="Oval 491"/>
          <p:cNvSpPr>
            <a:spLocks noChangeArrowheads="1"/>
          </p:cNvSpPr>
          <p:nvPr>
            <p:custDataLst>
              <p:tags r:id="rId4"/>
            </p:custDataLst>
          </p:nvPr>
        </p:nvSpPr>
        <p:spPr bwMode="auto">
          <a:xfrm rot="21600000">
            <a:off x="14541218" y="7047442"/>
            <a:ext cx="1575654" cy="1575654"/>
          </a:xfrm>
          <a:prstGeom prst="ellipse">
            <a:avLst/>
          </a:prstGeom>
          <a:solidFill>
            <a:srgbClr val="3498DB"/>
          </a:solidFill>
          <a:ln w="76200">
            <a:solidFill>
              <a:sysClr val="window" lastClr="FFFFFF">
                <a:lumMod val="85000"/>
              </a:sysClr>
            </a:solidFill>
            <a:round/>
          </a:ln>
        </p:spPr>
        <p:txBody>
          <a:bodyPr vert="horz" wrap="square" lIns="182880" tIns="91440" rIns="182880" bIns="91440" numCol="1" anchor="t" anchorCtr="0" compatLnSpc="1"/>
          <a:lstStyle/>
          <a:p>
            <a:endParaRPr lang="en-US" sz="6000"/>
          </a:p>
        </p:txBody>
      </p:sp>
      <p:sp>
        <p:nvSpPr>
          <p:cNvPr id="53" name="Oval 491"/>
          <p:cNvSpPr>
            <a:spLocks noChangeArrowheads="1"/>
          </p:cNvSpPr>
          <p:nvPr>
            <p:custDataLst>
              <p:tags r:id="rId5"/>
            </p:custDataLst>
          </p:nvPr>
        </p:nvSpPr>
        <p:spPr bwMode="auto">
          <a:xfrm rot="21600000">
            <a:off x="11405666" y="10182994"/>
            <a:ext cx="1575654" cy="1575654"/>
          </a:xfrm>
          <a:prstGeom prst="ellipse">
            <a:avLst/>
          </a:prstGeom>
          <a:solidFill>
            <a:srgbClr val="1AA3AA"/>
          </a:solidFill>
          <a:ln w="76200">
            <a:solidFill>
              <a:sysClr val="window" lastClr="FFFFFF">
                <a:lumMod val="85000"/>
              </a:sysClr>
            </a:solidFill>
            <a:round/>
          </a:ln>
        </p:spPr>
        <p:txBody>
          <a:bodyPr vert="horz" wrap="square" lIns="182880" tIns="91440" rIns="182880" bIns="91440" numCol="1" anchor="t" anchorCtr="0" compatLnSpc="1"/>
          <a:lstStyle/>
          <a:p>
            <a:endParaRPr lang="en-US" sz="6000"/>
          </a:p>
        </p:txBody>
      </p:sp>
      <p:sp>
        <p:nvSpPr>
          <p:cNvPr id="190" name="Freeform 57"/>
          <p:cNvSpPr>
            <a:spLocks noChangeArrowheads="1"/>
          </p:cNvSpPr>
          <p:nvPr>
            <p:custDataLst>
              <p:tags r:id="rId6"/>
            </p:custDataLst>
          </p:nvPr>
        </p:nvSpPr>
        <p:spPr bwMode="auto">
          <a:xfrm>
            <a:off x="14930500" y="7486178"/>
            <a:ext cx="797088" cy="698180"/>
          </a:xfrm>
          <a:custGeom>
            <a:avLst/>
            <a:gdLst>
              <a:gd name="T0" fmla="*/ 212060 w 602"/>
              <a:gd name="T1" fmla="*/ 103681 h 531"/>
              <a:gd name="T2" fmla="*/ 112352 w 602"/>
              <a:gd name="T3" fmla="*/ 144579 h 531"/>
              <a:gd name="T4" fmla="*/ 112352 w 602"/>
              <a:gd name="T5" fmla="*/ 144579 h 531"/>
              <a:gd name="T6" fmla="*/ 109823 w 602"/>
              <a:gd name="T7" fmla="*/ 147090 h 531"/>
              <a:gd name="T8" fmla="*/ 104766 w 602"/>
              <a:gd name="T9" fmla="*/ 144579 h 531"/>
              <a:gd name="T10" fmla="*/ 104766 w 602"/>
              <a:gd name="T11" fmla="*/ 144579 h 531"/>
              <a:gd name="T12" fmla="*/ 5419 w 602"/>
              <a:gd name="T13" fmla="*/ 103681 h 531"/>
              <a:gd name="T14" fmla="*/ 10477 w 602"/>
              <a:gd name="T15" fmla="*/ 86102 h 531"/>
              <a:gd name="T16" fmla="*/ 15534 w 602"/>
              <a:gd name="T17" fmla="*/ 86102 h 531"/>
              <a:gd name="T18" fmla="*/ 15534 w 602"/>
              <a:gd name="T19" fmla="*/ 86102 h 531"/>
              <a:gd name="T20" fmla="*/ 204474 w 602"/>
              <a:gd name="T21" fmla="*/ 86102 h 531"/>
              <a:gd name="T22" fmla="*/ 204474 w 602"/>
              <a:gd name="T23" fmla="*/ 86102 h 531"/>
              <a:gd name="T24" fmla="*/ 207002 w 602"/>
              <a:gd name="T25" fmla="*/ 86102 h 531"/>
              <a:gd name="T26" fmla="*/ 212060 w 602"/>
              <a:gd name="T27" fmla="*/ 103681 h 531"/>
              <a:gd name="T28" fmla="*/ 212060 w 602"/>
              <a:gd name="T29" fmla="*/ 60630 h 531"/>
              <a:gd name="T30" fmla="*/ 112352 w 602"/>
              <a:gd name="T31" fmla="*/ 101169 h 531"/>
              <a:gd name="T32" fmla="*/ 112352 w 602"/>
              <a:gd name="T33" fmla="*/ 101169 h 531"/>
              <a:gd name="T34" fmla="*/ 109823 w 602"/>
              <a:gd name="T35" fmla="*/ 101169 h 531"/>
              <a:gd name="T36" fmla="*/ 104766 w 602"/>
              <a:gd name="T37" fmla="*/ 101169 h 531"/>
              <a:gd name="T38" fmla="*/ 104766 w 602"/>
              <a:gd name="T39" fmla="*/ 101169 h 531"/>
              <a:gd name="T40" fmla="*/ 5419 w 602"/>
              <a:gd name="T41" fmla="*/ 60630 h 531"/>
              <a:gd name="T42" fmla="*/ 5419 w 602"/>
              <a:gd name="T43" fmla="*/ 43051 h 531"/>
              <a:gd name="T44" fmla="*/ 104766 w 602"/>
              <a:gd name="T45" fmla="*/ 2511 h 531"/>
              <a:gd name="T46" fmla="*/ 104766 w 602"/>
              <a:gd name="T47" fmla="*/ 2511 h 531"/>
              <a:gd name="T48" fmla="*/ 109823 w 602"/>
              <a:gd name="T49" fmla="*/ 0 h 531"/>
              <a:gd name="T50" fmla="*/ 112352 w 602"/>
              <a:gd name="T51" fmla="*/ 2511 h 531"/>
              <a:gd name="T52" fmla="*/ 112352 w 602"/>
              <a:gd name="T53" fmla="*/ 2511 h 531"/>
              <a:gd name="T54" fmla="*/ 212060 w 602"/>
              <a:gd name="T55" fmla="*/ 43051 h 531"/>
              <a:gd name="T56" fmla="*/ 212060 w 602"/>
              <a:gd name="T57" fmla="*/ 60630 h 531"/>
              <a:gd name="T58" fmla="*/ 10477 w 602"/>
              <a:gd name="T59" fmla="*/ 129153 h 531"/>
              <a:gd name="T60" fmla="*/ 15534 w 602"/>
              <a:gd name="T61" fmla="*/ 129153 h 531"/>
              <a:gd name="T62" fmla="*/ 15534 w 602"/>
              <a:gd name="T63" fmla="*/ 129153 h 531"/>
              <a:gd name="T64" fmla="*/ 204474 w 602"/>
              <a:gd name="T65" fmla="*/ 129153 h 531"/>
              <a:gd name="T66" fmla="*/ 204474 w 602"/>
              <a:gd name="T67" fmla="*/ 129153 h 531"/>
              <a:gd name="T68" fmla="*/ 207002 w 602"/>
              <a:gd name="T69" fmla="*/ 129153 h 531"/>
              <a:gd name="T70" fmla="*/ 212060 w 602"/>
              <a:gd name="T71" fmla="*/ 149602 h 531"/>
              <a:gd name="T72" fmla="*/ 112352 w 602"/>
              <a:gd name="T73" fmla="*/ 190141 h 531"/>
              <a:gd name="T74" fmla="*/ 112352 w 602"/>
              <a:gd name="T75" fmla="*/ 190141 h 531"/>
              <a:gd name="T76" fmla="*/ 109823 w 602"/>
              <a:gd name="T77" fmla="*/ 190141 h 531"/>
              <a:gd name="T78" fmla="*/ 104766 w 602"/>
              <a:gd name="T79" fmla="*/ 190141 h 531"/>
              <a:gd name="T80" fmla="*/ 104766 w 602"/>
              <a:gd name="T81" fmla="*/ 190141 h 531"/>
              <a:gd name="T82" fmla="*/ 5419 w 602"/>
              <a:gd name="T83" fmla="*/ 149602 h 531"/>
              <a:gd name="T84" fmla="*/ 10477 w 602"/>
              <a:gd name="T85" fmla="*/ 129153 h 53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31">
                <a:moveTo>
                  <a:pt x="587" y="289"/>
                </a:moveTo>
                <a:lnTo>
                  <a:pt x="587" y="289"/>
                </a:lnTo>
                <a:cubicBezTo>
                  <a:pt x="311" y="403"/>
                  <a:pt x="311" y="403"/>
                  <a:pt x="311" y="403"/>
                </a:cubicBezTo>
                <a:cubicBezTo>
                  <a:pt x="311" y="410"/>
                  <a:pt x="304" y="410"/>
                  <a:pt x="304" y="410"/>
                </a:cubicBezTo>
                <a:cubicBezTo>
                  <a:pt x="297" y="410"/>
                  <a:pt x="297" y="410"/>
                  <a:pt x="290" y="403"/>
                </a:cubicBezTo>
                <a:cubicBezTo>
                  <a:pt x="15" y="289"/>
                  <a:pt x="15" y="289"/>
                  <a:pt x="15" y="289"/>
                </a:cubicBezTo>
                <a:cubicBezTo>
                  <a:pt x="7" y="289"/>
                  <a:pt x="0" y="275"/>
                  <a:pt x="0" y="268"/>
                </a:cubicBezTo>
                <a:cubicBezTo>
                  <a:pt x="0" y="247"/>
                  <a:pt x="15" y="240"/>
                  <a:pt x="29" y="240"/>
                </a:cubicBezTo>
                <a:cubicBezTo>
                  <a:pt x="36" y="240"/>
                  <a:pt x="36" y="240"/>
                  <a:pt x="43" y="240"/>
                </a:cubicBezTo>
                <a:cubicBezTo>
                  <a:pt x="304" y="346"/>
                  <a:pt x="304" y="346"/>
                  <a:pt x="304" y="346"/>
                </a:cubicBezTo>
                <a:cubicBezTo>
                  <a:pt x="566" y="240"/>
                  <a:pt x="566" y="240"/>
                  <a:pt x="566" y="240"/>
                </a:cubicBezTo>
                <a:lnTo>
                  <a:pt x="573" y="240"/>
                </a:lnTo>
                <a:cubicBezTo>
                  <a:pt x="594" y="240"/>
                  <a:pt x="601" y="247"/>
                  <a:pt x="601" y="268"/>
                </a:cubicBezTo>
                <a:cubicBezTo>
                  <a:pt x="601" y="275"/>
                  <a:pt x="594" y="289"/>
                  <a:pt x="587" y="289"/>
                </a:cubicBezTo>
                <a:close/>
                <a:moveTo>
                  <a:pt x="587" y="169"/>
                </a:moveTo>
                <a:lnTo>
                  <a:pt x="587" y="169"/>
                </a:lnTo>
                <a:cubicBezTo>
                  <a:pt x="311" y="282"/>
                  <a:pt x="311" y="282"/>
                  <a:pt x="311" y="282"/>
                </a:cubicBezTo>
                <a:lnTo>
                  <a:pt x="304" y="282"/>
                </a:lnTo>
                <a:cubicBezTo>
                  <a:pt x="297" y="282"/>
                  <a:pt x="297" y="282"/>
                  <a:pt x="290" y="282"/>
                </a:cubicBezTo>
                <a:cubicBezTo>
                  <a:pt x="15" y="169"/>
                  <a:pt x="15" y="169"/>
                  <a:pt x="15" y="169"/>
                </a:cubicBezTo>
                <a:cubicBezTo>
                  <a:pt x="7" y="162"/>
                  <a:pt x="0" y="155"/>
                  <a:pt x="0" y="141"/>
                </a:cubicBezTo>
                <a:cubicBezTo>
                  <a:pt x="0" y="134"/>
                  <a:pt x="7" y="120"/>
                  <a:pt x="15" y="120"/>
                </a:cubicBezTo>
                <a:cubicBezTo>
                  <a:pt x="290" y="7"/>
                  <a:pt x="290" y="7"/>
                  <a:pt x="290" y="7"/>
                </a:cubicBezTo>
                <a:cubicBezTo>
                  <a:pt x="297" y="0"/>
                  <a:pt x="297" y="0"/>
                  <a:pt x="304" y="0"/>
                </a:cubicBezTo>
                <a:cubicBezTo>
                  <a:pt x="304" y="0"/>
                  <a:pt x="311" y="0"/>
                  <a:pt x="311" y="7"/>
                </a:cubicBezTo>
                <a:cubicBezTo>
                  <a:pt x="587" y="120"/>
                  <a:pt x="587" y="120"/>
                  <a:pt x="587" y="120"/>
                </a:cubicBezTo>
                <a:cubicBezTo>
                  <a:pt x="594" y="120"/>
                  <a:pt x="601" y="134"/>
                  <a:pt x="601" y="141"/>
                </a:cubicBezTo>
                <a:cubicBezTo>
                  <a:pt x="601" y="155"/>
                  <a:pt x="594" y="162"/>
                  <a:pt x="587" y="169"/>
                </a:cubicBezTo>
                <a:close/>
                <a:moveTo>
                  <a:pt x="29" y="360"/>
                </a:moveTo>
                <a:lnTo>
                  <a:pt x="29" y="360"/>
                </a:lnTo>
                <a:cubicBezTo>
                  <a:pt x="36" y="360"/>
                  <a:pt x="36" y="360"/>
                  <a:pt x="43" y="360"/>
                </a:cubicBezTo>
                <a:cubicBezTo>
                  <a:pt x="304" y="473"/>
                  <a:pt x="304" y="473"/>
                  <a:pt x="304" y="473"/>
                </a:cubicBezTo>
                <a:cubicBezTo>
                  <a:pt x="566" y="360"/>
                  <a:pt x="566" y="360"/>
                  <a:pt x="566" y="360"/>
                </a:cubicBezTo>
                <a:lnTo>
                  <a:pt x="573" y="360"/>
                </a:lnTo>
                <a:cubicBezTo>
                  <a:pt x="594" y="360"/>
                  <a:pt x="601" y="374"/>
                  <a:pt x="601" y="388"/>
                </a:cubicBezTo>
                <a:cubicBezTo>
                  <a:pt x="601" y="403"/>
                  <a:pt x="594" y="410"/>
                  <a:pt x="587" y="417"/>
                </a:cubicBezTo>
                <a:cubicBezTo>
                  <a:pt x="311" y="530"/>
                  <a:pt x="311" y="530"/>
                  <a:pt x="311" y="530"/>
                </a:cubicBezTo>
                <a:lnTo>
                  <a:pt x="304" y="530"/>
                </a:lnTo>
                <a:cubicBezTo>
                  <a:pt x="297" y="530"/>
                  <a:pt x="297" y="530"/>
                  <a:pt x="290" y="530"/>
                </a:cubicBezTo>
                <a:cubicBezTo>
                  <a:pt x="15" y="417"/>
                  <a:pt x="15" y="417"/>
                  <a:pt x="15" y="417"/>
                </a:cubicBezTo>
                <a:cubicBezTo>
                  <a:pt x="7" y="410"/>
                  <a:pt x="0" y="403"/>
                  <a:pt x="0" y="388"/>
                </a:cubicBezTo>
                <a:cubicBezTo>
                  <a:pt x="0" y="374"/>
                  <a:pt x="15" y="360"/>
                  <a:pt x="29" y="360"/>
                </a:cubicBezTo>
                <a:close/>
              </a:path>
            </a:pathLst>
          </a:custGeom>
          <a:solidFill>
            <a:sysClr val="window" lastClr="FFFFFF"/>
          </a:solidFill>
          <a:ln>
            <a:noFill/>
          </a:ln>
          <a:effectLst/>
        </p:spPr>
        <p:txBody>
          <a:bodyPr wrap="none" anchor="ctr"/>
          <a:lstStyle/>
          <a:p>
            <a:endParaRPr lang="en-US" sz="6000"/>
          </a:p>
        </p:txBody>
      </p:sp>
      <p:sp>
        <p:nvSpPr>
          <p:cNvPr id="193" name="Freeform 107"/>
          <p:cNvSpPr>
            <a:spLocks noChangeArrowheads="1"/>
          </p:cNvSpPr>
          <p:nvPr>
            <p:custDataLst>
              <p:tags r:id="rId7"/>
            </p:custDataLst>
          </p:nvPr>
        </p:nvSpPr>
        <p:spPr bwMode="auto">
          <a:xfrm>
            <a:off x="11885132" y="10633370"/>
            <a:ext cx="616724" cy="674906"/>
          </a:xfrm>
          <a:custGeom>
            <a:avLst/>
            <a:gdLst>
              <a:gd name="T0" fmla="*/ 165386 w 467"/>
              <a:gd name="T1" fmla="*/ 89186 h 510"/>
              <a:gd name="T2" fmla="*/ 165386 w 467"/>
              <a:gd name="T3" fmla="*/ 89186 h 510"/>
              <a:gd name="T4" fmla="*/ 165386 w 467"/>
              <a:gd name="T5" fmla="*/ 89186 h 510"/>
              <a:gd name="T6" fmla="*/ 165386 w 467"/>
              <a:gd name="T7" fmla="*/ 89186 h 510"/>
              <a:gd name="T8" fmla="*/ 83954 w 467"/>
              <a:gd name="T9" fmla="*/ 10110 h 510"/>
              <a:gd name="T10" fmla="*/ 22700 w 467"/>
              <a:gd name="T11" fmla="*/ 10110 h 510"/>
              <a:gd name="T12" fmla="*/ 10089 w 467"/>
              <a:gd name="T13" fmla="*/ 10110 h 510"/>
              <a:gd name="T14" fmla="*/ 20178 w 467"/>
              <a:gd name="T15" fmla="*/ 0 h 510"/>
              <a:gd name="T16" fmla="*/ 20178 w 467"/>
              <a:gd name="T17" fmla="*/ 0 h 510"/>
              <a:gd name="T18" fmla="*/ 83954 w 467"/>
              <a:gd name="T19" fmla="*/ 0 h 510"/>
              <a:gd name="T20" fmla="*/ 83954 w 467"/>
              <a:gd name="T21" fmla="*/ 0 h 510"/>
              <a:gd name="T22" fmla="*/ 83954 w 467"/>
              <a:gd name="T23" fmla="*/ 0 h 510"/>
              <a:gd name="T24" fmla="*/ 91521 w 467"/>
              <a:gd name="T25" fmla="*/ 5055 h 510"/>
              <a:gd name="T26" fmla="*/ 147731 w 467"/>
              <a:gd name="T27" fmla="*/ 58856 h 510"/>
              <a:gd name="T28" fmla="*/ 147731 w 467"/>
              <a:gd name="T29" fmla="*/ 58856 h 510"/>
              <a:gd name="T30" fmla="*/ 165386 w 467"/>
              <a:gd name="T31" fmla="*/ 74021 h 510"/>
              <a:gd name="T32" fmla="*/ 167909 w 467"/>
              <a:gd name="T33" fmla="*/ 81604 h 510"/>
              <a:gd name="T34" fmla="*/ 165386 w 467"/>
              <a:gd name="T35" fmla="*/ 89186 h 510"/>
              <a:gd name="T36" fmla="*/ 73865 w 467"/>
              <a:gd name="T37" fmla="*/ 20581 h 510"/>
              <a:gd name="T38" fmla="*/ 73865 w 467"/>
              <a:gd name="T39" fmla="*/ 20581 h 510"/>
              <a:gd name="T40" fmla="*/ 73865 w 467"/>
              <a:gd name="T41" fmla="*/ 20581 h 510"/>
              <a:gd name="T42" fmla="*/ 73865 w 467"/>
              <a:gd name="T43" fmla="*/ 20581 h 510"/>
              <a:gd name="T44" fmla="*/ 81432 w 467"/>
              <a:gd name="T45" fmla="*/ 25637 h 510"/>
              <a:gd name="T46" fmla="*/ 157820 w 467"/>
              <a:gd name="T47" fmla="*/ 99658 h 510"/>
              <a:gd name="T48" fmla="*/ 162864 w 467"/>
              <a:gd name="T49" fmla="*/ 104713 h 510"/>
              <a:gd name="T50" fmla="*/ 162864 w 467"/>
              <a:gd name="T51" fmla="*/ 104713 h 510"/>
              <a:gd name="T52" fmla="*/ 162864 w 467"/>
              <a:gd name="T53" fmla="*/ 104713 h 510"/>
              <a:gd name="T54" fmla="*/ 162864 w 467"/>
              <a:gd name="T55" fmla="*/ 104713 h 510"/>
              <a:gd name="T56" fmla="*/ 162864 w 467"/>
              <a:gd name="T57" fmla="*/ 107240 h 510"/>
              <a:gd name="T58" fmla="*/ 162864 w 467"/>
              <a:gd name="T59" fmla="*/ 107240 h 510"/>
              <a:gd name="T60" fmla="*/ 162864 w 467"/>
              <a:gd name="T61" fmla="*/ 107240 h 510"/>
              <a:gd name="T62" fmla="*/ 162864 w 467"/>
              <a:gd name="T63" fmla="*/ 107240 h 510"/>
              <a:gd name="T64" fmla="*/ 160342 w 467"/>
              <a:gd name="T65" fmla="*/ 112295 h 510"/>
              <a:gd name="T66" fmla="*/ 160342 w 467"/>
              <a:gd name="T67" fmla="*/ 112295 h 510"/>
              <a:gd name="T68" fmla="*/ 101970 w 467"/>
              <a:gd name="T69" fmla="*/ 181261 h 510"/>
              <a:gd name="T70" fmla="*/ 101970 w 467"/>
              <a:gd name="T71" fmla="*/ 181261 h 510"/>
              <a:gd name="T72" fmla="*/ 94043 w 467"/>
              <a:gd name="T73" fmla="*/ 183789 h 510"/>
              <a:gd name="T74" fmla="*/ 94043 w 467"/>
              <a:gd name="T75" fmla="*/ 183789 h 510"/>
              <a:gd name="T76" fmla="*/ 94043 w 467"/>
              <a:gd name="T77" fmla="*/ 183789 h 510"/>
              <a:gd name="T78" fmla="*/ 94043 w 467"/>
              <a:gd name="T79" fmla="*/ 183789 h 510"/>
              <a:gd name="T80" fmla="*/ 91521 w 467"/>
              <a:gd name="T81" fmla="*/ 183789 h 510"/>
              <a:gd name="T82" fmla="*/ 91521 w 467"/>
              <a:gd name="T83" fmla="*/ 183789 h 510"/>
              <a:gd name="T84" fmla="*/ 86477 w 467"/>
              <a:gd name="T85" fmla="*/ 181261 h 510"/>
              <a:gd name="T86" fmla="*/ 86477 w 467"/>
              <a:gd name="T87" fmla="*/ 181261 h 510"/>
              <a:gd name="T88" fmla="*/ 2522 w 467"/>
              <a:gd name="T89" fmla="*/ 104713 h 510"/>
              <a:gd name="T90" fmla="*/ 2522 w 467"/>
              <a:gd name="T91" fmla="*/ 104713 h 510"/>
              <a:gd name="T92" fmla="*/ 0 w 467"/>
              <a:gd name="T93" fmla="*/ 97130 h 510"/>
              <a:gd name="T94" fmla="*/ 0 w 467"/>
              <a:gd name="T95" fmla="*/ 97130 h 510"/>
              <a:gd name="T96" fmla="*/ 0 w 467"/>
              <a:gd name="T97" fmla="*/ 40802 h 510"/>
              <a:gd name="T98" fmla="*/ 0 w 467"/>
              <a:gd name="T99" fmla="*/ 30692 h 510"/>
              <a:gd name="T100" fmla="*/ 0 w 467"/>
              <a:gd name="T101" fmla="*/ 30692 h 510"/>
              <a:gd name="T102" fmla="*/ 0 w 467"/>
              <a:gd name="T103" fmla="*/ 30692 h 510"/>
              <a:gd name="T104" fmla="*/ 10089 w 467"/>
              <a:gd name="T105" fmla="*/ 20581 h 510"/>
              <a:gd name="T106" fmla="*/ 10089 w 467"/>
              <a:gd name="T107" fmla="*/ 20581 h 510"/>
              <a:gd name="T108" fmla="*/ 73865 w 467"/>
              <a:gd name="T109" fmla="*/ 20581 h 510"/>
              <a:gd name="T110" fmla="*/ 25222 w 467"/>
              <a:gd name="T111" fmla="*/ 61383 h 510"/>
              <a:gd name="T112" fmla="*/ 25222 w 467"/>
              <a:gd name="T113" fmla="*/ 61383 h 510"/>
              <a:gd name="T114" fmla="*/ 40716 w 467"/>
              <a:gd name="T115" fmla="*/ 48385 h 510"/>
              <a:gd name="T116" fmla="*/ 25222 w 467"/>
              <a:gd name="T117" fmla="*/ 35747 h 510"/>
              <a:gd name="T118" fmla="*/ 12611 w 467"/>
              <a:gd name="T119" fmla="*/ 48385 h 510"/>
              <a:gd name="T120" fmla="*/ 25222 w 467"/>
              <a:gd name="T121" fmla="*/ 61383 h 51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67" h="510">
                <a:moveTo>
                  <a:pt x="459" y="247"/>
                </a:moveTo>
                <a:lnTo>
                  <a:pt x="459" y="247"/>
                </a:lnTo>
                <a:cubicBezTo>
                  <a:pt x="233" y="28"/>
                  <a:pt x="233" y="28"/>
                  <a:pt x="233" y="28"/>
                </a:cubicBezTo>
                <a:cubicBezTo>
                  <a:pt x="63" y="28"/>
                  <a:pt x="63" y="28"/>
                  <a:pt x="63" y="28"/>
                </a:cubicBezTo>
                <a:cubicBezTo>
                  <a:pt x="28" y="28"/>
                  <a:pt x="28" y="28"/>
                  <a:pt x="28" y="28"/>
                </a:cubicBezTo>
                <a:cubicBezTo>
                  <a:pt x="28" y="14"/>
                  <a:pt x="35" y="0"/>
                  <a:pt x="56" y="0"/>
                </a:cubicBezTo>
                <a:cubicBezTo>
                  <a:pt x="233" y="0"/>
                  <a:pt x="233" y="0"/>
                  <a:pt x="233" y="0"/>
                </a:cubicBezTo>
                <a:cubicBezTo>
                  <a:pt x="240" y="0"/>
                  <a:pt x="247" y="7"/>
                  <a:pt x="254" y="14"/>
                </a:cubicBezTo>
                <a:cubicBezTo>
                  <a:pt x="410" y="163"/>
                  <a:pt x="410" y="163"/>
                  <a:pt x="410" y="163"/>
                </a:cubicBezTo>
                <a:cubicBezTo>
                  <a:pt x="459" y="205"/>
                  <a:pt x="459" y="205"/>
                  <a:pt x="459" y="205"/>
                </a:cubicBezTo>
                <a:cubicBezTo>
                  <a:pt x="466" y="212"/>
                  <a:pt x="466" y="219"/>
                  <a:pt x="466" y="226"/>
                </a:cubicBezTo>
                <a:cubicBezTo>
                  <a:pt x="466" y="233"/>
                  <a:pt x="466" y="240"/>
                  <a:pt x="459" y="247"/>
                </a:cubicBezTo>
                <a:close/>
                <a:moveTo>
                  <a:pt x="205" y="57"/>
                </a:moveTo>
                <a:lnTo>
                  <a:pt x="205" y="57"/>
                </a:lnTo>
                <a:cubicBezTo>
                  <a:pt x="212" y="57"/>
                  <a:pt x="219" y="64"/>
                  <a:pt x="226" y="71"/>
                </a:cubicBezTo>
                <a:cubicBezTo>
                  <a:pt x="438" y="276"/>
                  <a:pt x="438" y="276"/>
                  <a:pt x="438" y="276"/>
                </a:cubicBezTo>
                <a:cubicBezTo>
                  <a:pt x="445" y="276"/>
                  <a:pt x="445" y="283"/>
                  <a:pt x="452" y="290"/>
                </a:cubicBezTo>
                <a:cubicBezTo>
                  <a:pt x="452" y="290"/>
                  <a:pt x="452" y="290"/>
                  <a:pt x="452" y="297"/>
                </a:cubicBezTo>
                <a:cubicBezTo>
                  <a:pt x="452" y="304"/>
                  <a:pt x="445" y="311"/>
                  <a:pt x="445" y="311"/>
                </a:cubicBezTo>
                <a:cubicBezTo>
                  <a:pt x="283" y="502"/>
                  <a:pt x="283" y="502"/>
                  <a:pt x="283" y="502"/>
                </a:cubicBezTo>
                <a:cubicBezTo>
                  <a:pt x="275" y="509"/>
                  <a:pt x="268" y="509"/>
                  <a:pt x="261" y="509"/>
                </a:cubicBezTo>
                <a:lnTo>
                  <a:pt x="254" y="509"/>
                </a:lnTo>
                <a:cubicBezTo>
                  <a:pt x="254" y="509"/>
                  <a:pt x="247" y="509"/>
                  <a:pt x="240" y="502"/>
                </a:cubicBezTo>
                <a:cubicBezTo>
                  <a:pt x="7" y="290"/>
                  <a:pt x="7" y="290"/>
                  <a:pt x="7" y="290"/>
                </a:cubicBezTo>
                <a:cubicBezTo>
                  <a:pt x="0" y="283"/>
                  <a:pt x="0" y="276"/>
                  <a:pt x="0" y="269"/>
                </a:cubicBezTo>
                <a:cubicBezTo>
                  <a:pt x="0" y="113"/>
                  <a:pt x="0" y="113"/>
                  <a:pt x="0" y="113"/>
                </a:cubicBezTo>
                <a:cubicBezTo>
                  <a:pt x="0" y="85"/>
                  <a:pt x="0" y="85"/>
                  <a:pt x="0" y="85"/>
                </a:cubicBezTo>
                <a:cubicBezTo>
                  <a:pt x="0" y="71"/>
                  <a:pt x="7" y="57"/>
                  <a:pt x="28" y="57"/>
                </a:cubicBezTo>
                <a:lnTo>
                  <a:pt x="205" y="57"/>
                </a:lnTo>
                <a:close/>
                <a:moveTo>
                  <a:pt x="70" y="170"/>
                </a:moveTo>
                <a:lnTo>
                  <a:pt x="70" y="170"/>
                </a:lnTo>
                <a:cubicBezTo>
                  <a:pt x="92" y="170"/>
                  <a:pt x="113" y="156"/>
                  <a:pt x="113" y="134"/>
                </a:cubicBezTo>
                <a:cubicBezTo>
                  <a:pt x="113" y="113"/>
                  <a:pt x="92" y="99"/>
                  <a:pt x="70" y="99"/>
                </a:cubicBezTo>
                <a:cubicBezTo>
                  <a:pt x="49" y="99"/>
                  <a:pt x="35" y="113"/>
                  <a:pt x="35" y="134"/>
                </a:cubicBezTo>
                <a:cubicBezTo>
                  <a:pt x="35" y="156"/>
                  <a:pt x="49" y="170"/>
                  <a:pt x="70" y="170"/>
                </a:cubicBezTo>
                <a:close/>
              </a:path>
            </a:pathLst>
          </a:custGeom>
          <a:solidFill>
            <a:sysClr val="window" lastClr="FFFFFF"/>
          </a:solidFill>
          <a:ln>
            <a:noFill/>
          </a:ln>
          <a:effectLst/>
        </p:spPr>
        <p:txBody>
          <a:bodyPr wrap="none" anchor="ctr"/>
          <a:lstStyle/>
          <a:p>
            <a:endParaRPr lang="en-US" sz="6000"/>
          </a:p>
        </p:txBody>
      </p:sp>
      <p:sp>
        <p:nvSpPr>
          <p:cNvPr id="91" name="Freeform 106"/>
          <p:cNvSpPr>
            <a:spLocks noChangeArrowheads="1"/>
          </p:cNvSpPr>
          <p:nvPr>
            <p:custDataLst>
              <p:tags r:id="rId8"/>
            </p:custDataLst>
          </p:nvPr>
        </p:nvSpPr>
        <p:spPr bwMode="auto">
          <a:xfrm>
            <a:off x="8659396" y="7474542"/>
            <a:ext cx="797090" cy="721454"/>
          </a:xfrm>
          <a:custGeom>
            <a:avLst/>
            <a:gdLst>
              <a:gd name="T0" fmla="*/ 207003 w 602"/>
              <a:gd name="T1" fmla="*/ 196489 h 545"/>
              <a:gd name="T2" fmla="*/ 207003 w 602"/>
              <a:gd name="T3" fmla="*/ 196489 h 545"/>
              <a:gd name="T4" fmla="*/ 188940 w 602"/>
              <a:gd name="T5" fmla="*/ 196489 h 545"/>
              <a:gd name="T6" fmla="*/ 188940 w 602"/>
              <a:gd name="T7" fmla="*/ 114859 h 545"/>
              <a:gd name="T8" fmla="*/ 188940 w 602"/>
              <a:gd name="T9" fmla="*/ 50928 h 545"/>
              <a:gd name="T10" fmla="*/ 207003 w 602"/>
              <a:gd name="T11" fmla="*/ 50928 h 545"/>
              <a:gd name="T12" fmla="*/ 217119 w 602"/>
              <a:gd name="T13" fmla="*/ 61403 h 545"/>
              <a:gd name="T14" fmla="*/ 217119 w 602"/>
              <a:gd name="T15" fmla="*/ 124973 h 545"/>
              <a:gd name="T16" fmla="*/ 217119 w 602"/>
              <a:gd name="T17" fmla="*/ 165787 h 545"/>
              <a:gd name="T18" fmla="*/ 217119 w 602"/>
              <a:gd name="T19" fmla="*/ 186375 h 545"/>
              <a:gd name="T20" fmla="*/ 207003 w 602"/>
              <a:gd name="T21" fmla="*/ 196489 h 545"/>
              <a:gd name="T22" fmla="*/ 35765 w 602"/>
              <a:gd name="T23" fmla="*/ 196489 h 545"/>
              <a:gd name="T24" fmla="*/ 35765 w 602"/>
              <a:gd name="T25" fmla="*/ 196489 h 545"/>
              <a:gd name="T26" fmla="*/ 35765 w 602"/>
              <a:gd name="T27" fmla="*/ 114859 h 545"/>
              <a:gd name="T28" fmla="*/ 35765 w 602"/>
              <a:gd name="T29" fmla="*/ 112331 h 545"/>
              <a:gd name="T30" fmla="*/ 35765 w 602"/>
              <a:gd name="T31" fmla="*/ 50928 h 545"/>
              <a:gd name="T32" fmla="*/ 56357 w 602"/>
              <a:gd name="T33" fmla="*/ 50928 h 545"/>
              <a:gd name="T34" fmla="*/ 107295 w 602"/>
              <a:gd name="T35" fmla="*/ 0 h 545"/>
              <a:gd name="T36" fmla="*/ 158233 w 602"/>
              <a:gd name="T37" fmla="*/ 50928 h 545"/>
              <a:gd name="T38" fmla="*/ 178825 w 602"/>
              <a:gd name="T39" fmla="*/ 50928 h 545"/>
              <a:gd name="T40" fmla="*/ 178825 w 602"/>
              <a:gd name="T41" fmla="*/ 114859 h 545"/>
              <a:gd name="T42" fmla="*/ 178825 w 602"/>
              <a:gd name="T43" fmla="*/ 196489 h 545"/>
              <a:gd name="T44" fmla="*/ 35765 w 602"/>
              <a:gd name="T45" fmla="*/ 196489 h 545"/>
              <a:gd name="T46" fmla="*/ 107295 w 602"/>
              <a:gd name="T47" fmla="*/ 20588 h 545"/>
              <a:gd name="T48" fmla="*/ 107295 w 602"/>
              <a:gd name="T49" fmla="*/ 20588 h 545"/>
              <a:gd name="T50" fmla="*/ 76588 w 602"/>
              <a:gd name="T51" fmla="*/ 50928 h 545"/>
              <a:gd name="T52" fmla="*/ 138002 w 602"/>
              <a:gd name="T53" fmla="*/ 50928 h 545"/>
              <a:gd name="T54" fmla="*/ 107295 w 602"/>
              <a:gd name="T55" fmla="*/ 20588 h 545"/>
              <a:gd name="T56" fmla="*/ 0 w 602"/>
              <a:gd name="T57" fmla="*/ 186375 h 545"/>
              <a:gd name="T58" fmla="*/ 0 w 602"/>
              <a:gd name="T59" fmla="*/ 186375 h 545"/>
              <a:gd name="T60" fmla="*/ 0 w 602"/>
              <a:gd name="T61" fmla="*/ 165787 h 545"/>
              <a:gd name="T62" fmla="*/ 0 w 602"/>
              <a:gd name="T63" fmla="*/ 124973 h 545"/>
              <a:gd name="T64" fmla="*/ 0 w 602"/>
              <a:gd name="T65" fmla="*/ 61403 h 545"/>
              <a:gd name="T66" fmla="*/ 10477 w 602"/>
              <a:gd name="T67" fmla="*/ 50928 h 545"/>
              <a:gd name="T68" fmla="*/ 25650 w 602"/>
              <a:gd name="T69" fmla="*/ 50928 h 545"/>
              <a:gd name="T70" fmla="*/ 25650 w 602"/>
              <a:gd name="T71" fmla="*/ 112331 h 545"/>
              <a:gd name="T72" fmla="*/ 25650 w 602"/>
              <a:gd name="T73" fmla="*/ 114859 h 545"/>
              <a:gd name="T74" fmla="*/ 25650 w 602"/>
              <a:gd name="T75" fmla="*/ 196489 h 545"/>
              <a:gd name="T76" fmla="*/ 10477 w 602"/>
              <a:gd name="T77" fmla="*/ 196489 h 545"/>
              <a:gd name="T78" fmla="*/ 0 w 602"/>
              <a:gd name="T79" fmla="*/ 186375 h 54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02" h="545">
                <a:moveTo>
                  <a:pt x="573" y="544"/>
                </a:moveTo>
                <a:lnTo>
                  <a:pt x="573" y="544"/>
                </a:lnTo>
                <a:cubicBezTo>
                  <a:pt x="523" y="544"/>
                  <a:pt x="523" y="544"/>
                  <a:pt x="523" y="544"/>
                </a:cubicBezTo>
                <a:cubicBezTo>
                  <a:pt x="523" y="318"/>
                  <a:pt x="523" y="318"/>
                  <a:pt x="523" y="318"/>
                </a:cubicBezTo>
                <a:cubicBezTo>
                  <a:pt x="523" y="141"/>
                  <a:pt x="523" y="141"/>
                  <a:pt x="523" y="141"/>
                </a:cubicBezTo>
                <a:cubicBezTo>
                  <a:pt x="573" y="141"/>
                  <a:pt x="573" y="141"/>
                  <a:pt x="573" y="141"/>
                </a:cubicBezTo>
                <a:cubicBezTo>
                  <a:pt x="587" y="141"/>
                  <a:pt x="601" y="148"/>
                  <a:pt x="601" y="170"/>
                </a:cubicBezTo>
                <a:cubicBezTo>
                  <a:pt x="601" y="346"/>
                  <a:pt x="601" y="346"/>
                  <a:pt x="601" y="346"/>
                </a:cubicBezTo>
                <a:cubicBezTo>
                  <a:pt x="601" y="459"/>
                  <a:pt x="601" y="459"/>
                  <a:pt x="601" y="459"/>
                </a:cubicBezTo>
                <a:cubicBezTo>
                  <a:pt x="601" y="516"/>
                  <a:pt x="601" y="516"/>
                  <a:pt x="601" y="516"/>
                </a:cubicBezTo>
                <a:cubicBezTo>
                  <a:pt x="601" y="530"/>
                  <a:pt x="587" y="544"/>
                  <a:pt x="573" y="544"/>
                </a:cubicBezTo>
                <a:close/>
                <a:moveTo>
                  <a:pt x="99" y="544"/>
                </a:moveTo>
                <a:lnTo>
                  <a:pt x="99" y="544"/>
                </a:lnTo>
                <a:cubicBezTo>
                  <a:pt x="99" y="318"/>
                  <a:pt x="99" y="318"/>
                  <a:pt x="99" y="318"/>
                </a:cubicBezTo>
                <a:cubicBezTo>
                  <a:pt x="99" y="311"/>
                  <a:pt x="99" y="311"/>
                  <a:pt x="99" y="311"/>
                </a:cubicBezTo>
                <a:cubicBezTo>
                  <a:pt x="99" y="141"/>
                  <a:pt x="99" y="141"/>
                  <a:pt x="99" y="141"/>
                </a:cubicBezTo>
                <a:cubicBezTo>
                  <a:pt x="156" y="141"/>
                  <a:pt x="156" y="141"/>
                  <a:pt x="156" y="141"/>
                </a:cubicBezTo>
                <a:cubicBezTo>
                  <a:pt x="156" y="64"/>
                  <a:pt x="219" y="0"/>
                  <a:pt x="297" y="0"/>
                </a:cubicBezTo>
                <a:cubicBezTo>
                  <a:pt x="375" y="0"/>
                  <a:pt x="438" y="64"/>
                  <a:pt x="438" y="141"/>
                </a:cubicBezTo>
                <a:cubicBezTo>
                  <a:pt x="495" y="141"/>
                  <a:pt x="495" y="141"/>
                  <a:pt x="495" y="141"/>
                </a:cubicBezTo>
                <a:cubicBezTo>
                  <a:pt x="495" y="318"/>
                  <a:pt x="495" y="318"/>
                  <a:pt x="495" y="318"/>
                </a:cubicBezTo>
                <a:cubicBezTo>
                  <a:pt x="495" y="544"/>
                  <a:pt x="495" y="544"/>
                  <a:pt x="495" y="544"/>
                </a:cubicBezTo>
                <a:lnTo>
                  <a:pt x="99" y="544"/>
                </a:lnTo>
                <a:close/>
                <a:moveTo>
                  <a:pt x="297" y="57"/>
                </a:moveTo>
                <a:lnTo>
                  <a:pt x="297" y="57"/>
                </a:lnTo>
                <a:cubicBezTo>
                  <a:pt x="255" y="57"/>
                  <a:pt x="212" y="92"/>
                  <a:pt x="212" y="141"/>
                </a:cubicBezTo>
                <a:cubicBezTo>
                  <a:pt x="382" y="141"/>
                  <a:pt x="382" y="141"/>
                  <a:pt x="382" y="141"/>
                </a:cubicBezTo>
                <a:cubicBezTo>
                  <a:pt x="382" y="92"/>
                  <a:pt x="347" y="57"/>
                  <a:pt x="297" y="57"/>
                </a:cubicBezTo>
                <a:close/>
                <a:moveTo>
                  <a:pt x="0" y="516"/>
                </a:moveTo>
                <a:lnTo>
                  <a:pt x="0" y="516"/>
                </a:lnTo>
                <a:cubicBezTo>
                  <a:pt x="0" y="459"/>
                  <a:pt x="0" y="459"/>
                  <a:pt x="0" y="459"/>
                </a:cubicBezTo>
                <a:cubicBezTo>
                  <a:pt x="0" y="346"/>
                  <a:pt x="0" y="346"/>
                  <a:pt x="0" y="346"/>
                </a:cubicBezTo>
                <a:cubicBezTo>
                  <a:pt x="0" y="170"/>
                  <a:pt x="0" y="170"/>
                  <a:pt x="0" y="170"/>
                </a:cubicBezTo>
                <a:cubicBezTo>
                  <a:pt x="0" y="148"/>
                  <a:pt x="7" y="141"/>
                  <a:pt x="29" y="141"/>
                </a:cubicBezTo>
                <a:cubicBezTo>
                  <a:pt x="71" y="141"/>
                  <a:pt x="71" y="141"/>
                  <a:pt x="71" y="141"/>
                </a:cubicBezTo>
                <a:cubicBezTo>
                  <a:pt x="71" y="311"/>
                  <a:pt x="71" y="311"/>
                  <a:pt x="71" y="311"/>
                </a:cubicBezTo>
                <a:cubicBezTo>
                  <a:pt x="71" y="318"/>
                  <a:pt x="71" y="318"/>
                  <a:pt x="71" y="318"/>
                </a:cubicBezTo>
                <a:cubicBezTo>
                  <a:pt x="71" y="544"/>
                  <a:pt x="71" y="544"/>
                  <a:pt x="71" y="544"/>
                </a:cubicBezTo>
                <a:cubicBezTo>
                  <a:pt x="29" y="544"/>
                  <a:pt x="29" y="544"/>
                  <a:pt x="29" y="544"/>
                </a:cubicBezTo>
                <a:cubicBezTo>
                  <a:pt x="7" y="544"/>
                  <a:pt x="0" y="530"/>
                  <a:pt x="0" y="516"/>
                </a:cubicBezTo>
                <a:close/>
              </a:path>
            </a:pathLst>
          </a:custGeom>
          <a:solidFill>
            <a:sysClr val="window" lastClr="FFFFFF"/>
          </a:solidFill>
          <a:ln>
            <a:noFill/>
          </a:ln>
          <a:effectLst/>
        </p:spPr>
        <p:txBody>
          <a:bodyPr wrap="none" anchor="ctr"/>
          <a:lstStyle/>
          <a:p>
            <a:endParaRPr lang="en-US" sz="6000"/>
          </a:p>
        </p:txBody>
      </p:sp>
      <p:sp>
        <p:nvSpPr>
          <p:cNvPr id="55" name="矩形 54"/>
          <p:cNvSpPr/>
          <p:nvPr>
            <p:custDataLst>
              <p:tags r:id="rId9"/>
            </p:custDataLst>
          </p:nvPr>
        </p:nvSpPr>
        <p:spPr>
          <a:xfrm>
            <a:off x="3910728" y="8572725"/>
            <a:ext cx="3354534" cy="901230"/>
          </a:xfrm>
          <a:prstGeom prst="rect">
            <a:avLst/>
          </a:prstGeom>
          <a:solidFill>
            <a:srgbClr val="69A35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endParaRPr lang="zh-CN" altLang="en-US" sz="6000"/>
          </a:p>
        </p:txBody>
      </p:sp>
      <p:sp>
        <p:nvSpPr>
          <p:cNvPr id="57" name="矩形 56"/>
          <p:cNvSpPr/>
          <p:nvPr>
            <p:custDataLst>
              <p:tags r:id="rId10"/>
            </p:custDataLst>
          </p:nvPr>
        </p:nvSpPr>
        <p:spPr>
          <a:xfrm>
            <a:off x="3910728" y="4930434"/>
            <a:ext cx="3354534" cy="901230"/>
          </a:xfrm>
          <a:prstGeom prst="rect">
            <a:avLst/>
          </a:prstGeom>
          <a:solidFill>
            <a:srgbClr val="1F74AD"/>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endParaRPr lang="zh-CN" altLang="en-US" sz="6000"/>
          </a:p>
        </p:txBody>
      </p:sp>
      <p:sp>
        <p:nvSpPr>
          <p:cNvPr id="58" name="TextBox 194"/>
          <p:cNvSpPr txBox="1"/>
          <p:nvPr>
            <p:custDataLst>
              <p:tags r:id="rId11"/>
            </p:custDataLst>
          </p:nvPr>
        </p:nvSpPr>
        <p:spPr>
          <a:xfrm>
            <a:off x="3910728" y="4979622"/>
            <a:ext cx="3354534" cy="812530"/>
          </a:xfrm>
          <a:prstGeom prst="rect">
            <a:avLst/>
          </a:prstGeom>
          <a:noFill/>
        </p:spPr>
        <p:txBody>
          <a:bodyPr wrap="square" lIns="180000" tIns="93600" rIns="180000" bIns="93600" rtlCol="0" anchor="b" anchorCtr="0">
            <a:normAutofit fontScale="50000"/>
          </a:bodyPr>
          <a:lstStyle/>
          <a:p>
            <a:pPr algn="ctr">
              <a:lnSpc>
                <a:spcPct val="120000"/>
              </a:lnSpc>
            </a:pPr>
            <a:r>
              <a:rPr lang="zh-CN" altLang="en-US" sz="6000" b="1" spc="300">
                <a:solidFill>
                  <a:sysClr val="window" lastClr="FFFFFF"/>
                </a:solidFill>
                <a:latin typeface="微软雅黑" panose="020B0503020204020204" charset="-122"/>
                <a:ea typeface="微软雅黑" panose="020B0503020204020204" charset="-122"/>
              </a:rPr>
              <a:t>面向连接</a:t>
            </a:r>
            <a:endParaRPr lang="zh-CN" altLang="en-US" sz="6000" b="1" spc="300">
              <a:solidFill>
                <a:sysClr val="window" lastClr="FFFFFF"/>
              </a:solidFill>
              <a:latin typeface="微软雅黑" panose="020B0503020204020204" charset="-122"/>
              <a:ea typeface="微软雅黑" panose="020B0503020204020204" charset="-122"/>
            </a:endParaRPr>
          </a:p>
        </p:txBody>
      </p:sp>
      <p:sp>
        <p:nvSpPr>
          <p:cNvPr id="59" name="TextBox 195"/>
          <p:cNvSpPr txBox="1"/>
          <p:nvPr>
            <p:custDataLst>
              <p:tags r:id="rId12"/>
            </p:custDataLst>
          </p:nvPr>
        </p:nvSpPr>
        <p:spPr>
          <a:xfrm>
            <a:off x="3768090" y="5896610"/>
            <a:ext cx="3639820" cy="1824355"/>
          </a:xfrm>
          <a:prstGeom prst="rect">
            <a:avLst/>
          </a:prstGeom>
          <a:noFill/>
        </p:spPr>
        <p:txBody>
          <a:bodyPr wrap="square" tIns="0" rtlCol="0">
            <a:normAutofit/>
          </a:bodyPr>
          <a:lstStyle/>
          <a:p>
            <a:pPr algn="l" defTabSz="571500">
              <a:lnSpc>
                <a:spcPct val="120000"/>
              </a:lnSpc>
              <a:spcAft>
                <a:spcPts val="625"/>
              </a:spcAft>
            </a:pPr>
            <a:r>
              <a:rPr lang="zh-CN" altLang="en-US" sz="2400" b="1" spc="150">
                <a:solidFill>
                  <a:sysClr val="window" lastClr="FFFFFF">
                    <a:lumMod val="50000"/>
                  </a:sysClr>
                </a:solidFill>
                <a:latin typeface="微软雅黑" panose="020B0503020204020204" charset="-122"/>
                <a:ea typeface="微软雅黑" panose="020B0503020204020204" charset="-122"/>
                <a:cs typeface="+mn-ea"/>
                <a:sym typeface="+mn-lt"/>
              </a:rPr>
              <a:t>TCP是基于连接进行数据交互，通信双方在进行数据交互之前需要建立连接</a:t>
            </a:r>
            <a:endParaRPr lang="zh-CN" altLang="en-US" sz="2400" b="1" spc="150">
              <a:solidFill>
                <a:sysClr val="window" lastClr="FFFFFF">
                  <a:lumMod val="50000"/>
                </a:sysClr>
              </a:solidFill>
              <a:latin typeface="微软雅黑" panose="020B0503020204020204" charset="-122"/>
              <a:ea typeface="微软雅黑" panose="020B0503020204020204" charset="-122"/>
              <a:cs typeface="+mn-ea"/>
              <a:sym typeface="+mn-lt"/>
            </a:endParaRPr>
          </a:p>
        </p:txBody>
      </p:sp>
      <p:sp>
        <p:nvSpPr>
          <p:cNvPr id="60" name="TextBox 200"/>
          <p:cNvSpPr txBox="1"/>
          <p:nvPr>
            <p:custDataLst>
              <p:tags r:id="rId13"/>
            </p:custDataLst>
          </p:nvPr>
        </p:nvSpPr>
        <p:spPr>
          <a:xfrm>
            <a:off x="3931683" y="8638423"/>
            <a:ext cx="3354534" cy="812530"/>
          </a:xfrm>
          <a:prstGeom prst="rect">
            <a:avLst/>
          </a:prstGeom>
          <a:noFill/>
        </p:spPr>
        <p:txBody>
          <a:bodyPr wrap="square" lIns="180000" tIns="93600" rIns="180000" bIns="93600" rtlCol="0" anchor="b" anchorCtr="0">
            <a:normAutofit fontScale="50000"/>
          </a:bodyPr>
          <a:lstStyle/>
          <a:p>
            <a:pPr algn="ctr">
              <a:lnSpc>
                <a:spcPct val="120000"/>
              </a:lnSpc>
            </a:pPr>
            <a:r>
              <a:rPr lang="zh-CN" altLang="en-US" sz="6000" b="1" spc="300">
                <a:solidFill>
                  <a:sysClr val="window" lastClr="FFFFFF"/>
                </a:solidFill>
                <a:latin typeface="微软雅黑" panose="020B0503020204020204" charset="-122"/>
                <a:ea typeface="微软雅黑" panose="020B0503020204020204" charset="-122"/>
              </a:rPr>
              <a:t>可靠交付</a:t>
            </a:r>
            <a:endParaRPr lang="zh-CN" altLang="en-US" sz="6000" b="1" spc="300">
              <a:solidFill>
                <a:sysClr val="window" lastClr="FFFFFF"/>
              </a:solidFill>
              <a:latin typeface="微软雅黑" panose="020B0503020204020204" charset="-122"/>
              <a:ea typeface="微软雅黑" panose="020B0503020204020204" charset="-122"/>
            </a:endParaRPr>
          </a:p>
        </p:txBody>
      </p:sp>
      <p:sp>
        <p:nvSpPr>
          <p:cNvPr id="61" name="TextBox 201"/>
          <p:cNvSpPr txBox="1"/>
          <p:nvPr>
            <p:custDataLst>
              <p:tags r:id="rId14"/>
            </p:custDataLst>
          </p:nvPr>
        </p:nvSpPr>
        <p:spPr>
          <a:xfrm>
            <a:off x="3931920" y="9773285"/>
            <a:ext cx="3354705" cy="3469640"/>
          </a:xfrm>
          <a:prstGeom prst="rect">
            <a:avLst/>
          </a:prstGeom>
          <a:noFill/>
        </p:spPr>
        <p:txBody>
          <a:bodyPr wrap="square" tIns="0" rtlCol="0">
            <a:normAutofit lnSpcReduction="10000"/>
          </a:bodyPr>
          <a:lstStyle/>
          <a:p>
            <a:pPr algn="l" defTabSz="571500">
              <a:lnSpc>
                <a:spcPct val="120000"/>
              </a:lnSpc>
              <a:spcAft>
                <a:spcPts val="625"/>
              </a:spcAft>
            </a:pPr>
            <a:r>
              <a:rPr lang="en-US" altLang="zh-CN" sz="2400" b="1" spc="150">
                <a:solidFill>
                  <a:sysClr val="window" lastClr="FFFFFF">
                    <a:lumMod val="50000"/>
                  </a:sysClr>
                </a:solidFill>
                <a:latin typeface="微软雅黑" panose="020B0503020204020204" charset="-122"/>
                <a:ea typeface="微软雅黑" panose="020B0503020204020204" charset="-122"/>
                <a:cs typeface="+mn-ea"/>
                <a:sym typeface="+mn-lt"/>
              </a:rPr>
              <a:t>1.</a:t>
            </a:r>
            <a:r>
              <a:rPr lang="zh-CN" altLang="en-US" sz="2400" b="1" spc="150">
                <a:solidFill>
                  <a:sysClr val="window" lastClr="FFFFFF">
                    <a:lumMod val="50000"/>
                  </a:sysClr>
                </a:solidFill>
                <a:latin typeface="微软雅黑" panose="020B0503020204020204" charset="-122"/>
                <a:ea typeface="微软雅黑" panose="020B0503020204020204" charset="-122"/>
                <a:cs typeface="+mn-ea"/>
                <a:sym typeface="+mn-lt"/>
              </a:rPr>
              <a:t>分段机制</a:t>
            </a:r>
            <a:endParaRPr lang="zh-CN" altLang="en-US" sz="2400" b="1" spc="150">
              <a:solidFill>
                <a:sysClr val="window" lastClr="FFFFFF">
                  <a:lumMod val="50000"/>
                </a:sysClr>
              </a:solidFill>
              <a:latin typeface="微软雅黑" panose="020B0503020204020204" charset="-122"/>
              <a:ea typeface="微软雅黑" panose="020B0503020204020204" charset="-122"/>
              <a:cs typeface="+mn-ea"/>
              <a:sym typeface="+mn-lt"/>
            </a:endParaRPr>
          </a:p>
          <a:p>
            <a:pPr algn="l" defTabSz="571500">
              <a:lnSpc>
                <a:spcPct val="120000"/>
              </a:lnSpc>
              <a:spcAft>
                <a:spcPts val="625"/>
              </a:spcAft>
            </a:pPr>
            <a:r>
              <a:rPr lang="en-US" altLang="zh-CN" sz="2400" b="1" spc="150">
                <a:solidFill>
                  <a:sysClr val="window" lastClr="FFFFFF">
                    <a:lumMod val="50000"/>
                  </a:sysClr>
                </a:solidFill>
                <a:latin typeface="微软雅黑" panose="020B0503020204020204" charset="-122"/>
                <a:ea typeface="微软雅黑" panose="020B0503020204020204" charset="-122"/>
                <a:cs typeface="+mn-ea"/>
                <a:sym typeface="+mn-lt"/>
              </a:rPr>
              <a:t>2.</a:t>
            </a:r>
            <a:r>
              <a:rPr lang="zh-CN" altLang="en-US" sz="2400" b="1" spc="150">
                <a:solidFill>
                  <a:sysClr val="window" lastClr="FFFFFF">
                    <a:lumMod val="50000"/>
                  </a:sysClr>
                </a:solidFill>
                <a:latin typeface="微软雅黑" panose="020B0503020204020204" charset="-122"/>
                <a:ea typeface="微软雅黑" panose="020B0503020204020204" charset="-122"/>
                <a:cs typeface="+mn-ea"/>
                <a:sym typeface="+mn-lt"/>
              </a:rPr>
              <a:t>定时器的超时和重传机制</a:t>
            </a:r>
            <a:endParaRPr lang="zh-CN" altLang="en-US" sz="2400" b="1" spc="150">
              <a:solidFill>
                <a:sysClr val="window" lastClr="FFFFFF">
                  <a:lumMod val="50000"/>
                </a:sysClr>
              </a:solidFill>
              <a:latin typeface="微软雅黑" panose="020B0503020204020204" charset="-122"/>
              <a:ea typeface="微软雅黑" panose="020B0503020204020204" charset="-122"/>
              <a:cs typeface="+mn-ea"/>
              <a:sym typeface="+mn-lt"/>
            </a:endParaRPr>
          </a:p>
          <a:p>
            <a:pPr algn="l" defTabSz="571500">
              <a:lnSpc>
                <a:spcPct val="120000"/>
              </a:lnSpc>
              <a:spcAft>
                <a:spcPts val="625"/>
              </a:spcAft>
            </a:pPr>
            <a:r>
              <a:rPr lang="en-US" altLang="zh-CN" sz="2400" b="1" spc="150">
                <a:solidFill>
                  <a:sysClr val="window" lastClr="FFFFFF">
                    <a:lumMod val="50000"/>
                  </a:sysClr>
                </a:solidFill>
                <a:latin typeface="微软雅黑" panose="020B0503020204020204" charset="-122"/>
                <a:ea typeface="微软雅黑" panose="020B0503020204020204" charset="-122"/>
                <a:cs typeface="+mn-ea"/>
                <a:sym typeface="+mn-lt"/>
              </a:rPr>
              <a:t>3.</a:t>
            </a:r>
            <a:r>
              <a:rPr lang="zh-CN" altLang="en-US" sz="2400" b="1" spc="150">
                <a:solidFill>
                  <a:sysClr val="window" lastClr="FFFFFF">
                    <a:lumMod val="50000"/>
                  </a:sysClr>
                </a:solidFill>
                <a:latin typeface="微软雅黑" panose="020B0503020204020204" charset="-122"/>
                <a:ea typeface="微软雅黑" panose="020B0503020204020204" charset="-122"/>
                <a:cs typeface="+mn-ea"/>
                <a:sym typeface="+mn-lt"/>
              </a:rPr>
              <a:t>确认报文机制</a:t>
            </a:r>
            <a:endParaRPr lang="zh-CN" altLang="en-US" sz="2400" b="1" spc="150">
              <a:solidFill>
                <a:sysClr val="window" lastClr="FFFFFF">
                  <a:lumMod val="50000"/>
                </a:sysClr>
              </a:solidFill>
              <a:latin typeface="微软雅黑" panose="020B0503020204020204" charset="-122"/>
              <a:ea typeface="微软雅黑" panose="020B0503020204020204" charset="-122"/>
              <a:cs typeface="+mn-ea"/>
              <a:sym typeface="+mn-lt"/>
            </a:endParaRPr>
          </a:p>
          <a:p>
            <a:pPr algn="l" defTabSz="571500">
              <a:lnSpc>
                <a:spcPct val="120000"/>
              </a:lnSpc>
              <a:spcAft>
                <a:spcPts val="625"/>
              </a:spcAft>
            </a:pPr>
            <a:r>
              <a:rPr lang="en-US" altLang="zh-CN" sz="2400" b="1" spc="150">
                <a:solidFill>
                  <a:sysClr val="window" lastClr="FFFFFF">
                    <a:lumMod val="50000"/>
                  </a:sysClr>
                </a:solidFill>
                <a:latin typeface="微软雅黑" panose="020B0503020204020204" charset="-122"/>
                <a:ea typeface="微软雅黑" panose="020B0503020204020204" charset="-122"/>
                <a:cs typeface="+mn-ea"/>
                <a:sym typeface="+mn-lt"/>
              </a:rPr>
              <a:t>4.校验和机制</a:t>
            </a:r>
            <a:endParaRPr lang="en-US" altLang="zh-CN" sz="2400" b="1" spc="150">
              <a:solidFill>
                <a:sysClr val="window" lastClr="FFFFFF">
                  <a:lumMod val="50000"/>
                </a:sysClr>
              </a:solidFill>
              <a:latin typeface="微软雅黑" panose="020B0503020204020204" charset="-122"/>
              <a:ea typeface="微软雅黑" panose="020B0503020204020204" charset="-122"/>
              <a:cs typeface="+mn-ea"/>
              <a:sym typeface="+mn-lt"/>
            </a:endParaRPr>
          </a:p>
          <a:p>
            <a:pPr algn="l" defTabSz="571500">
              <a:lnSpc>
                <a:spcPct val="120000"/>
              </a:lnSpc>
              <a:spcAft>
                <a:spcPts val="625"/>
              </a:spcAft>
            </a:pPr>
            <a:r>
              <a:rPr lang="en-US" altLang="zh-CN" sz="2400" b="1" spc="150">
                <a:solidFill>
                  <a:sysClr val="window" lastClr="FFFFFF">
                    <a:lumMod val="50000"/>
                  </a:sysClr>
                </a:solidFill>
                <a:latin typeface="微软雅黑" panose="020B0503020204020204" charset="-122"/>
                <a:ea typeface="微软雅黑" panose="020B0503020204020204" charset="-122"/>
                <a:cs typeface="+mn-ea"/>
                <a:sym typeface="+mn-lt"/>
              </a:rPr>
              <a:t>5.有序机制</a:t>
            </a:r>
            <a:endParaRPr lang="en-US" altLang="zh-CN" sz="2400" b="1" spc="150">
              <a:solidFill>
                <a:sysClr val="window" lastClr="FFFFFF">
                  <a:lumMod val="50000"/>
                </a:sysClr>
              </a:solidFill>
              <a:latin typeface="微软雅黑" panose="020B0503020204020204" charset="-122"/>
              <a:ea typeface="微软雅黑" panose="020B0503020204020204" charset="-122"/>
              <a:cs typeface="+mn-ea"/>
              <a:sym typeface="+mn-lt"/>
            </a:endParaRPr>
          </a:p>
          <a:p>
            <a:pPr algn="l" defTabSz="571500">
              <a:lnSpc>
                <a:spcPct val="120000"/>
              </a:lnSpc>
              <a:spcAft>
                <a:spcPts val="625"/>
              </a:spcAft>
            </a:pPr>
            <a:r>
              <a:rPr lang="en-US" altLang="zh-CN" sz="2400" b="1" spc="150">
                <a:solidFill>
                  <a:sysClr val="window" lastClr="FFFFFF">
                    <a:lumMod val="50000"/>
                  </a:sysClr>
                </a:solidFill>
                <a:latin typeface="微软雅黑" panose="020B0503020204020204" charset="-122"/>
                <a:ea typeface="微软雅黑" panose="020B0503020204020204" charset="-122"/>
                <a:cs typeface="+mn-ea"/>
                <a:sym typeface="+mn-lt"/>
              </a:rPr>
              <a:t>6.</a:t>
            </a:r>
            <a:r>
              <a:rPr lang="zh-CN" altLang="en-US" sz="2400" b="1" spc="150">
                <a:solidFill>
                  <a:sysClr val="window" lastClr="FFFFFF">
                    <a:lumMod val="50000"/>
                  </a:sysClr>
                </a:solidFill>
                <a:latin typeface="微软雅黑" panose="020B0503020204020204" charset="-122"/>
                <a:ea typeface="微软雅黑" panose="020B0503020204020204" charset="-122"/>
                <a:cs typeface="+mn-ea"/>
                <a:sym typeface="+mn-lt"/>
              </a:rPr>
              <a:t>流控机制</a:t>
            </a:r>
            <a:endParaRPr lang="zh-CN" altLang="en-US" sz="2400" b="1" spc="150">
              <a:solidFill>
                <a:sysClr val="window" lastClr="FFFFFF">
                  <a:lumMod val="50000"/>
                </a:sysClr>
              </a:solidFill>
              <a:latin typeface="微软雅黑" panose="020B0503020204020204" charset="-122"/>
              <a:ea typeface="微软雅黑" panose="020B0503020204020204" charset="-122"/>
              <a:cs typeface="+mn-ea"/>
              <a:sym typeface="+mn-lt"/>
            </a:endParaRPr>
          </a:p>
        </p:txBody>
      </p:sp>
      <p:sp>
        <p:nvSpPr>
          <p:cNvPr id="64" name="矩形 63"/>
          <p:cNvSpPr/>
          <p:nvPr>
            <p:custDataLst>
              <p:tags r:id="rId15"/>
            </p:custDataLst>
          </p:nvPr>
        </p:nvSpPr>
        <p:spPr>
          <a:xfrm>
            <a:off x="17125074" y="8528275"/>
            <a:ext cx="3354534" cy="901230"/>
          </a:xfrm>
          <a:prstGeom prst="rect">
            <a:avLst/>
          </a:prstGeom>
          <a:solidFill>
            <a:srgbClr val="1AA3AA"/>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endParaRPr lang="zh-CN" altLang="en-US" sz="6000"/>
          </a:p>
        </p:txBody>
      </p:sp>
      <p:sp>
        <p:nvSpPr>
          <p:cNvPr id="65" name="矩形 64"/>
          <p:cNvSpPr/>
          <p:nvPr>
            <p:custDataLst>
              <p:tags r:id="rId16"/>
            </p:custDataLst>
          </p:nvPr>
        </p:nvSpPr>
        <p:spPr>
          <a:xfrm>
            <a:off x="17128154" y="4927548"/>
            <a:ext cx="3354534" cy="901230"/>
          </a:xfrm>
          <a:prstGeom prst="rect">
            <a:avLst/>
          </a:prstGeom>
          <a:solidFill>
            <a:srgbClr val="3498D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endParaRPr lang="zh-CN" altLang="en-US" sz="6000"/>
          </a:p>
        </p:txBody>
      </p:sp>
      <p:sp>
        <p:nvSpPr>
          <p:cNvPr id="66" name="TextBox 196"/>
          <p:cNvSpPr txBox="1"/>
          <p:nvPr>
            <p:custDataLst>
              <p:tags r:id="rId17"/>
            </p:custDataLst>
          </p:nvPr>
        </p:nvSpPr>
        <p:spPr>
          <a:xfrm>
            <a:off x="17125074" y="8527933"/>
            <a:ext cx="3354534" cy="812530"/>
          </a:xfrm>
          <a:prstGeom prst="rect">
            <a:avLst/>
          </a:prstGeom>
          <a:noFill/>
        </p:spPr>
        <p:txBody>
          <a:bodyPr wrap="square" lIns="180000" tIns="93600" rIns="180000" bIns="93600" rtlCol="0" anchor="b" anchorCtr="0">
            <a:normAutofit fontScale="50000"/>
          </a:bodyPr>
          <a:lstStyle/>
          <a:p>
            <a:pPr algn="ctr">
              <a:lnSpc>
                <a:spcPct val="120000"/>
              </a:lnSpc>
            </a:pPr>
            <a:r>
              <a:rPr lang="zh-CN" altLang="en-US" sz="6000" b="1" spc="300">
                <a:solidFill>
                  <a:sysClr val="window" lastClr="FFFFFF"/>
                </a:solidFill>
                <a:latin typeface="微软雅黑" panose="020B0503020204020204" charset="-122"/>
                <a:ea typeface="微软雅黑" panose="020B0503020204020204" charset="-122"/>
              </a:rPr>
              <a:t>面向字节流</a:t>
            </a:r>
            <a:endParaRPr lang="zh-CN" altLang="en-US" sz="6000" b="1" spc="300">
              <a:solidFill>
                <a:sysClr val="window" lastClr="FFFFFF"/>
              </a:solidFill>
              <a:latin typeface="微软雅黑" panose="020B0503020204020204" charset="-122"/>
              <a:ea typeface="微软雅黑" panose="020B0503020204020204" charset="-122"/>
            </a:endParaRPr>
          </a:p>
        </p:txBody>
      </p:sp>
      <p:sp>
        <p:nvSpPr>
          <p:cNvPr id="67" name="TextBox 197"/>
          <p:cNvSpPr txBox="1"/>
          <p:nvPr>
            <p:custDataLst>
              <p:tags r:id="rId18"/>
            </p:custDataLst>
          </p:nvPr>
        </p:nvSpPr>
        <p:spPr>
          <a:xfrm>
            <a:off x="17202785" y="9973310"/>
            <a:ext cx="3341370" cy="2461260"/>
          </a:xfrm>
          <a:prstGeom prst="rect">
            <a:avLst/>
          </a:prstGeom>
          <a:noFill/>
        </p:spPr>
        <p:txBody>
          <a:bodyPr wrap="square" tIns="0" rtlCol="0">
            <a:normAutofit/>
          </a:bodyPr>
          <a:lstStyle/>
          <a:p>
            <a:pPr algn="l" defTabSz="571500">
              <a:lnSpc>
                <a:spcPct val="120000"/>
              </a:lnSpc>
              <a:spcAft>
                <a:spcPts val="625"/>
              </a:spcAft>
            </a:pPr>
            <a:r>
              <a:rPr lang="zh-CN" altLang="en-US" sz="2400" b="1" spc="150">
                <a:solidFill>
                  <a:sysClr val="window" lastClr="FFFFFF">
                    <a:lumMod val="50000"/>
                  </a:sysClr>
                </a:solidFill>
                <a:latin typeface="微软雅黑" panose="020B0503020204020204" charset="-122"/>
                <a:ea typeface="微软雅黑" panose="020B0503020204020204" charset="-122"/>
                <a:cs typeface="+mn-ea"/>
                <a:sym typeface="+mn-lt"/>
              </a:rPr>
              <a:t>TCP双方进行数据交互时，数据形式为8bit组成的字节流</a:t>
            </a:r>
            <a:endParaRPr lang="zh-CN" altLang="en-US" sz="2400" b="1" spc="150">
              <a:solidFill>
                <a:sysClr val="window" lastClr="FFFFFF">
                  <a:lumMod val="50000"/>
                </a:sysClr>
              </a:solidFill>
              <a:latin typeface="微软雅黑" panose="020B0503020204020204" charset="-122"/>
              <a:ea typeface="微软雅黑" panose="020B0503020204020204" charset="-122"/>
              <a:cs typeface="+mn-ea"/>
              <a:sym typeface="+mn-lt"/>
            </a:endParaRPr>
          </a:p>
        </p:txBody>
      </p:sp>
      <p:sp>
        <p:nvSpPr>
          <p:cNvPr id="68" name="TextBox 196"/>
          <p:cNvSpPr txBox="1"/>
          <p:nvPr>
            <p:custDataLst>
              <p:tags r:id="rId19"/>
            </p:custDataLst>
          </p:nvPr>
        </p:nvSpPr>
        <p:spPr>
          <a:xfrm>
            <a:off x="17128154" y="4976736"/>
            <a:ext cx="3354534" cy="812530"/>
          </a:xfrm>
          <a:prstGeom prst="rect">
            <a:avLst/>
          </a:prstGeom>
          <a:noFill/>
        </p:spPr>
        <p:txBody>
          <a:bodyPr wrap="square" lIns="180000" tIns="93600" rIns="180000" bIns="93600" rtlCol="0" anchor="b" anchorCtr="0">
            <a:normAutofit fontScale="50000"/>
          </a:bodyPr>
          <a:lstStyle/>
          <a:p>
            <a:pPr algn="ctr">
              <a:lnSpc>
                <a:spcPct val="120000"/>
              </a:lnSpc>
            </a:pPr>
            <a:r>
              <a:rPr lang="zh-CN" altLang="en-US" sz="6000" b="1" spc="300">
                <a:solidFill>
                  <a:sysClr val="window" lastClr="FFFFFF"/>
                </a:solidFill>
                <a:latin typeface="微软雅黑" panose="020B0503020204020204" charset="-122"/>
                <a:ea typeface="微软雅黑" panose="020B0503020204020204" charset="-122"/>
              </a:rPr>
              <a:t>点对点</a:t>
            </a:r>
            <a:endParaRPr lang="zh-CN" altLang="en-US" sz="6000" b="1" spc="300">
              <a:solidFill>
                <a:sysClr val="window" lastClr="FFFFFF"/>
              </a:solidFill>
              <a:latin typeface="微软雅黑" panose="020B0503020204020204" charset="-122"/>
              <a:ea typeface="微软雅黑" panose="020B0503020204020204" charset="-122"/>
            </a:endParaRPr>
          </a:p>
        </p:txBody>
      </p:sp>
      <p:sp>
        <p:nvSpPr>
          <p:cNvPr id="69" name="TextBox 197"/>
          <p:cNvSpPr txBox="1"/>
          <p:nvPr>
            <p:custDataLst>
              <p:tags r:id="rId20"/>
            </p:custDataLst>
          </p:nvPr>
        </p:nvSpPr>
        <p:spPr>
          <a:xfrm>
            <a:off x="17137568" y="5893812"/>
            <a:ext cx="3316872" cy="1253606"/>
          </a:xfrm>
          <a:prstGeom prst="rect">
            <a:avLst/>
          </a:prstGeom>
          <a:noFill/>
        </p:spPr>
        <p:txBody>
          <a:bodyPr wrap="square" tIns="0" rtlCol="0">
            <a:normAutofit/>
          </a:bodyPr>
          <a:lstStyle/>
          <a:p>
            <a:pPr algn="l" defTabSz="571500">
              <a:lnSpc>
                <a:spcPct val="120000"/>
              </a:lnSpc>
              <a:spcAft>
                <a:spcPts val="625"/>
              </a:spcAft>
            </a:pPr>
            <a:r>
              <a:rPr lang="zh-CN" altLang="en-US" sz="2400" spc="150">
                <a:solidFill>
                  <a:sysClr val="window" lastClr="FFFFFF">
                    <a:lumMod val="50000"/>
                  </a:sysClr>
                </a:solidFill>
                <a:latin typeface="微软雅黑" panose="020B0503020204020204" charset="-122"/>
                <a:ea typeface="微软雅黑" panose="020B0503020204020204" charset="-122"/>
                <a:cs typeface="+mn-ea"/>
                <a:sym typeface="+mn-lt"/>
              </a:rPr>
              <a:t>该连接也只能用在双方之间进行交互</a:t>
            </a:r>
            <a:endParaRPr lang="zh-CN" altLang="en-US" sz="2400" b="1" spc="150">
              <a:solidFill>
                <a:sysClr val="window" lastClr="FFFFFF">
                  <a:lumMod val="50000"/>
                </a:sysClr>
              </a:solidFill>
              <a:latin typeface="微软雅黑" panose="020B0503020204020204" charset="-122"/>
              <a:ea typeface="微软雅黑" panose="020B0503020204020204" charset="-122"/>
              <a:cs typeface="+mn-ea"/>
              <a:sym typeface="+mn-lt"/>
            </a:endParaRPr>
          </a:p>
        </p:txBody>
      </p:sp>
      <p:sp>
        <p:nvSpPr>
          <p:cNvPr id="56" name="Oval 491"/>
          <p:cNvSpPr>
            <a:spLocks noChangeArrowheads="1"/>
          </p:cNvSpPr>
          <p:nvPr>
            <p:custDataLst>
              <p:tags r:id="rId21"/>
            </p:custDataLst>
          </p:nvPr>
        </p:nvSpPr>
        <p:spPr bwMode="auto">
          <a:xfrm rot="21600000">
            <a:off x="11399520" y="3911890"/>
            <a:ext cx="1575654" cy="1575654"/>
          </a:xfrm>
          <a:prstGeom prst="ellipse">
            <a:avLst/>
          </a:prstGeom>
          <a:solidFill>
            <a:srgbClr val="1F74AD"/>
          </a:solidFill>
          <a:ln w="76200">
            <a:solidFill>
              <a:sysClr val="window" lastClr="FFFFFF">
                <a:lumMod val="85000"/>
              </a:sysClr>
            </a:solidFill>
            <a:round/>
          </a:ln>
        </p:spPr>
        <p:txBody>
          <a:bodyPr vert="horz" wrap="square" lIns="182880" tIns="91440" rIns="182880" bIns="91440" numCol="1" anchor="t" anchorCtr="0" compatLnSpc="1"/>
          <a:lstStyle/>
          <a:p>
            <a:endParaRPr lang="en-US" sz="6000"/>
          </a:p>
        </p:txBody>
      </p:sp>
      <p:sp>
        <p:nvSpPr>
          <p:cNvPr id="2" name="Freeform 115"/>
          <p:cNvSpPr>
            <a:spLocks noChangeArrowheads="1"/>
          </p:cNvSpPr>
          <p:nvPr>
            <p:custDataLst>
              <p:tags r:id="rId22"/>
            </p:custDataLst>
          </p:nvPr>
        </p:nvSpPr>
        <p:spPr bwMode="auto">
          <a:xfrm>
            <a:off x="11791712" y="4336080"/>
            <a:ext cx="791270" cy="727274"/>
          </a:xfrm>
          <a:custGeom>
            <a:avLst/>
            <a:gdLst>
              <a:gd name="T0" fmla="*/ 215533 w 601"/>
              <a:gd name="T1" fmla="*/ 81245 h 552"/>
              <a:gd name="T2" fmla="*/ 215533 w 601"/>
              <a:gd name="T3" fmla="*/ 81245 h 552"/>
              <a:gd name="T4" fmla="*/ 187514 w 601"/>
              <a:gd name="T5" fmla="*/ 109285 h 552"/>
              <a:gd name="T6" fmla="*/ 162368 w 601"/>
              <a:gd name="T7" fmla="*/ 81245 h 552"/>
              <a:gd name="T8" fmla="*/ 162368 w 601"/>
              <a:gd name="T9" fmla="*/ 81245 h 552"/>
              <a:gd name="T10" fmla="*/ 162368 w 601"/>
              <a:gd name="T11" fmla="*/ 81245 h 552"/>
              <a:gd name="T12" fmla="*/ 162368 w 601"/>
              <a:gd name="T13" fmla="*/ 81245 h 552"/>
              <a:gd name="T14" fmla="*/ 134349 w 601"/>
              <a:gd name="T15" fmla="*/ 109285 h 552"/>
              <a:gd name="T16" fmla="*/ 106330 w 601"/>
              <a:gd name="T17" fmla="*/ 81245 h 552"/>
              <a:gd name="T18" fmla="*/ 106330 w 601"/>
              <a:gd name="T19" fmla="*/ 81245 h 552"/>
              <a:gd name="T20" fmla="*/ 106330 w 601"/>
              <a:gd name="T21" fmla="*/ 81245 h 552"/>
              <a:gd name="T22" fmla="*/ 106330 w 601"/>
              <a:gd name="T23" fmla="*/ 81245 h 552"/>
              <a:gd name="T24" fmla="*/ 106330 w 601"/>
              <a:gd name="T25" fmla="*/ 81245 h 552"/>
              <a:gd name="T26" fmla="*/ 81184 w 601"/>
              <a:gd name="T27" fmla="*/ 109285 h 552"/>
              <a:gd name="T28" fmla="*/ 53165 w 601"/>
              <a:gd name="T29" fmla="*/ 81245 h 552"/>
              <a:gd name="T30" fmla="*/ 53165 w 601"/>
              <a:gd name="T31" fmla="*/ 81245 h 552"/>
              <a:gd name="T32" fmla="*/ 53165 w 601"/>
              <a:gd name="T33" fmla="*/ 81245 h 552"/>
              <a:gd name="T34" fmla="*/ 53165 w 601"/>
              <a:gd name="T35" fmla="*/ 81245 h 552"/>
              <a:gd name="T36" fmla="*/ 53165 w 601"/>
              <a:gd name="T37" fmla="*/ 81245 h 552"/>
              <a:gd name="T38" fmla="*/ 25145 w 601"/>
              <a:gd name="T39" fmla="*/ 109285 h 552"/>
              <a:gd name="T40" fmla="*/ 0 w 601"/>
              <a:gd name="T41" fmla="*/ 81245 h 552"/>
              <a:gd name="T42" fmla="*/ 0 w 601"/>
              <a:gd name="T43" fmla="*/ 81245 h 552"/>
              <a:gd name="T44" fmla="*/ 0 w 601"/>
              <a:gd name="T45" fmla="*/ 81245 h 552"/>
              <a:gd name="T46" fmla="*/ 0 w 601"/>
              <a:gd name="T47" fmla="*/ 81245 h 552"/>
              <a:gd name="T48" fmla="*/ 17602 w 601"/>
              <a:gd name="T49" fmla="*/ 30197 h 552"/>
              <a:gd name="T50" fmla="*/ 197931 w 601"/>
              <a:gd name="T51" fmla="*/ 30197 h 552"/>
              <a:gd name="T52" fmla="*/ 215533 w 601"/>
              <a:gd name="T53" fmla="*/ 81245 h 552"/>
              <a:gd name="T54" fmla="*/ 182484 w 601"/>
              <a:gd name="T55" fmla="*/ 20131 h 552"/>
              <a:gd name="T56" fmla="*/ 182484 w 601"/>
              <a:gd name="T57" fmla="*/ 20131 h 552"/>
              <a:gd name="T58" fmla="*/ 32689 w 601"/>
              <a:gd name="T59" fmla="*/ 20131 h 552"/>
              <a:gd name="T60" fmla="*/ 22631 w 601"/>
              <a:gd name="T61" fmla="*/ 10066 h 552"/>
              <a:gd name="T62" fmla="*/ 32689 w 601"/>
              <a:gd name="T63" fmla="*/ 0 h 552"/>
              <a:gd name="T64" fmla="*/ 182484 w 601"/>
              <a:gd name="T65" fmla="*/ 0 h 552"/>
              <a:gd name="T66" fmla="*/ 192902 w 601"/>
              <a:gd name="T67" fmla="*/ 10066 h 552"/>
              <a:gd name="T68" fmla="*/ 182484 w 601"/>
              <a:gd name="T69" fmla="*/ 20131 h 552"/>
              <a:gd name="T70" fmla="*/ 30175 w 601"/>
              <a:gd name="T71" fmla="*/ 119350 h 552"/>
              <a:gd name="T72" fmla="*/ 30175 w 601"/>
              <a:gd name="T73" fmla="*/ 119350 h 552"/>
              <a:gd name="T74" fmla="*/ 30175 w 601"/>
              <a:gd name="T75" fmla="*/ 119350 h 552"/>
              <a:gd name="T76" fmla="*/ 32689 w 601"/>
              <a:gd name="T77" fmla="*/ 119350 h 552"/>
              <a:gd name="T78" fmla="*/ 32689 w 601"/>
              <a:gd name="T79" fmla="*/ 119350 h 552"/>
              <a:gd name="T80" fmla="*/ 35204 w 601"/>
              <a:gd name="T81" fmla="*/ 119350 h 552"/>
              <a:gd name="T82" fmla="*/ 40592 w 601"/>
              <a:gd name="T83" fmla="*/ 116834 h 552"/>
              <a:gd name="T84" fmla="*/ 40592 w 601"/>
              <a:gd name="T85" fmla="*/ 116834 h 552"/>
              <a:gd name="T86" fmla="*/ 40592 w 601"/>
              <a:gd name="T87" fmla="*/ 116834 h 552"/>
              <a:gd name="T88" fmla="*/ 40592 w 601"/>
              <a:gd name="T89" fmla="*/ 167522 h 552"/>
              <a:gd name="T90" fmla="*/ 174941 w 601"/>
              <a:gd name="T91" fmla="*/ 167522 h 552"/>
              <a:gd name="T92" fmla="*/ 174941 w 601"/>
              <a:gd name="T93" fmla="*/ 116834 h 552"/>
              <a:gd name="T94" fmla="*/ 174941 w 601"/>
              <a:gd name="T95" fmla="*/ 116834 h 552"/>
              <a:gd name="T96" fmla="*/ 174941 w 601"/>
              <a:gd name="T97" fmla="*/ 116834 h 552"/>
              <a:gd name="T98" fmla="*/ 179970 w 601"/>
              <a:gd name="T99" fmla="*/ 119350 h 552"/>
              <a:gd name="T100" fmla="*/ 182484 w 601"/>
              <a:gd name="T101" fmla="*/ 119350 h 552"/>
              <a:gd name="T102" fmla="*/ 182484 w 601"/>
              <a:gd name="T103" fmla="*/ 119350 h 552"/>
              <a:gd name="T104" fmla="*/ 184999 w 601"/>
              <a:gd name="T105" fmla="*/ 119350 h 552"/>
              <a:gd name="T106" fmla="*/ 184999 w 601"/>
              <a:gd name="T107" fmla="*/ 119350 h 552"/>
              <a:gd name="T108" fmla="*/ 187514 w 601"/>
              <a:gd name="T109" fmla="*/ 119350 h 552"/>
              <a:gd name="T110" fmla="*/ 195416 w 601"/>
              <a:gd name="T111" fmla="*/ 119350 h 552"/>
              <a:gd name="T112" fmla="*/ 195416 w 601"/>
              <a:gd name="T113" fmla="*/ 188013 h 552"/>
              <a:gd name="T114" fmla="*/ 184999 w 601"/>
              <a:gd name="T115" fmla="*/ 198079 h 552"/>
              <a:gd name="T116" fmla="*/ 30175 w 601"/>
              <a:gd name="T117" fmla="*/ 198079 h 552"/>
              <a:gd name="T118" fmla="*/ 20116 w 601"/>
              <a:gd name="T119" fmla="*/ 188013 h 552"/>
              <a:gd name="T120" fmla="*/ 20116 w 601"/>
              <a:gd name="T121" fmla="*/ 119350 h 552"/>
              <a:gd name="T122" fmla="*/ 25145 w 601"/>
              <a:gd name="T123" fmla="*/ 119350 h 552"/>
              <a:gd name="T124" fmla="*/ 30175 w 601"/>
              <a:gd name="T125" fmla="*/ 119350 h 55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01" h="552">
                <a:moveTo>
                  <a:pt x="600" y="226"/>
                </a:moveTo>
                <a:lnTo>
                  <a:pt x="600" y="226"/>
                </a:lnTo>
                <a:cubicBezTo>
                  <a:pt x="600" y="268"/>
                  <a:pt x="565" y="304"/>
                  <a:pt x="522" y="304"/>
                </a:cubicBezTo>
                <a:cubicBezTo>
                  <a:pt x="480" y="304"/>
                  <a:pt x="452" y="268"/>
                  <a:pt x="452" y="226"/>
                </a:cubicBezTo>
                <a:cubicBezTo>
                  <a:pt x="452" y="268"/>
                  <a:pt x="417" y="304"/>
                  <a:pt x="374" y="304"/>
                </a:cubicBezTo>
                <a:cubicBezTo>
                  <a:pt x="332" y="304"/>
                  <a:pt x="296" y="268"/>
                  <a:pt x="296" y="226"/>
                </a:cubicBezTo>
                <a:cubicBezTo>
                  <a:pt x="296" y="268"/>
                  <a:pt x="268" y="304"/>
                  <a:pt x="226" y="304"/>
                </a:cubicBezTo>
                <a:cubicBezTo>
                  <a:pt x="183" y="304"/>
                  <a:pt x="148" y="268"/>
                  <a:pt x="148" y="226"/>
                </a:cubicBezTo>
                <a:cubicBezTo>
                  <a:pt x="148" y="268"/>
                  <a:pt x="113" y="304"/>
                  <a:pt x="70" y="304"/>
                </a:cubicBezTo>
                <a:cubicBezTo>
                  <a:pt x="28" y="304"/>
                  <a:pt x="0" y="268"/>
                  <a:pt x="0" y="226"/>
                </a:cubicBezTo>
                <a:cubicBezTo>
                  <a:pt x="49" y="84"/>
                  <a:pt x="49" y="84"/>
                  <a:pt x="49" y="84"/>
                </a:cubicBezTo>
                <a:cubicBezTo>
                  <a:pt x="551" y="84"/>
                  <a:pt x="551" y="84"/>
                  <a:pt x="551" y="84"/>
                </a:cubicBezTo>
                <a:cubicBezTo>
                  <a:pt x="600" y="226"/>
                  <a:pt x="600" y="226"/>
                  <a:pt x="600" y="226"/>
                </a:cubicBezTo>
                <a:close/>
                <a:moveTo>
                  <a:pt x="508" y="56"/>
                </a:moveTo>
                <a:lnTo>
                  <a:pt x="508" y="56"/>
                </a:lnTo>
                <a:cubicBezTo>
                  <a:pt x="91" y="56"/>
                  <a:pt x="91" y="56"/>
                  <a:pt x="91" y="56"/>
                </a:cubicBezTo>
                <a:cubicBezTo>
                  <a:pt x="77" y="56"/>
                  <a:pt x="63" y="49"/>
                  <a:pt x="63" y="28"/>
                </a:cubicBezTo>
                <a:cubicBezTo>
                  <a:pt x="63" y="14"/>
                  <a:pt x="77" y="0"/>
                  <a:pt x="91" y="0"/>
                </a:cubicBezTo>
                <a:cubicBezTo>
                  <a:pt x="508" y="0"/>
                  <a:pt x="508" y="0"/>
                  <a:pt x="508" y="0"/>
                </a:cubicBezTo>
                <a:cubicBezTo>
                  <a:pt x="522" y="0"/>
                  <a:pt x="537" y="14"/>
                  <a:pt x="537" y="28"/>
                </a:cubicBezTo>
                <a:cubicBezTo>
                  <a:pt x="537" y="49"/>
                  <a:pt x="522" y="56"/>
                  <a:pt x="508" y="56"/>
                </a:cubicBezTo>
                <a:close/>
                <a:moveTo>
                  <a:pt x="84" y="332"/>
                </a:moveTo>
                <a:lnTo>
                  <a:pt x="84" y="332"/>
                </a:lnTo>
                <a:cubicBezTo>
                  <a:pt x="84" y="332"/>
                  <a:pt x="84" y="332"/>
                  <a:pt x="91" y="332"/>
                </a:cubicBezTo>
                <a:cubicBezTo>
                  <a:pt x="91" y="332"/>
                  <a:pt x="91" y="332"/>
                  <a:pt x="98" y="332"/>
                </a:cubicBezTo>
                <a:cubicBezTo>
                  <a:pt x="98" y="325"/>
                  <a:pt x="106" y="325"/>
                  <a:pt x="113" y="325"/>
                </a:cubicBezTo>
                <a:cubicBezTo>
                  <a:pt x="113" y="466"/>
                  <a:pt x="113" y="466"/>
                  <a:pt x="113" y="466"/>
                </a:cubicBezTo>
                <a:cubicBezTo>
                  <a:pt x="487" y="466"/>
                  <a:pt x="487" y="466"/>
                  <a:pt x="487" y="466"/>
                </a:cubicBezTo>
                <a:cubicBezTo>
                  <a:pt x="487" y="325"/>
                  <a:pt x="487" y="325"/>
                  <a:pt x="487" y="325"/>
                </a:cubicBezTo>
                <a:cubicBezTo>
                  <a:pt x="494" y="325"/>
                  <a:pt x="494" y="325"/>
                  <a:pt x="501" y="332"/>
                </a:cubicBezTo>
                <a:cubicBezTo>
                  <a:pt x="501" y="332"/>
                  <a:pt x="501" y="332"/>
                  <a:pt x="508" y="332"/>
                </a:cubicBezTo>
                <a:lnTo>
                  <a:pt x="515" y="332"/>
                </a:lnTo>
                <a:lnTo>
                  <a:pt x="522" y="332"/>
                </a:lnTo>
                <a:cubicBezTo>
                  <a:pt x="530" y="332"/>
                  <a:pt x="537" y="332"/>
                  <a:pt x="544" y="332"/>
                </a:cubicBezTo>
                <a:cubicBezTo>
                  <a:pt x="544" y="523"/>
                  <a:pt x="544" y="523"/>
                  <a:pt x="544" y="523"/>
                </a:cubicBezTo>
                <a:cubicBezTo>
                  <a:pt x="544" y="537"/>
                  <a:pt x="530" y="551"/>
                  <a:pt x="515" y="551"/>
                </a:cubicBezTo>
                <a:cubicBezTo>
                  <a:pt x="84" y="551"/>
                  <a:pt x="84" y="551"/>
                  <a:pt x="84" y="551"/>
                </a:cubicBezTo>
                <a:cubicBezTo>
                  <a:pt x="63" y="551"/>
                  <a:pt x="56" y="537"/>
                  <a:pt x="56" y="523"/>
                </a:cubicBezTo>
                <a:cubicBezTo>
                  <a:pt x="56" y="332"/>
                  <a:pt x="56" y="332"/>
                  <a:pt x="56" y="332"/>
                </a:cubicBezTo>
                <a:cubicBezTo>
                  <a:pt x="63" y="332"/>
                  <a:pt x="63" y="332"/>
                  <a:pt x="70" y="332"/>
                </a:cubicBezTo>
                <a:cubicBezTo>
                  <a:pt x="77" y="332"/>
                  <a:pt x="77" y="332"/>
                  <a:pt x="84" y="332"/>
                </a:cubicBezTo>
                <a:close/>
              </a:path>
            </a:pathLst>
          </a:custGeom>
          <a:solidFill>
            <a:sysClr val="window" lastClr="FFFFFF"/>
          </a:solidFill>
          <a:ln>
            <a:noFill/>
          </a:ln>
          <a:effectLst/>
        </p:spPr>
        <p:txBody>
          <a:bodyPr wrap="none" anchor="ctr"/>
          <a:lstStyle/>
          <a:p>
            <a:endParaRPr lang="en-US" sz="6000"/>
          </a:p>
        </p:txBody>
      </p:sp>
      <p:sp>
        <p:nvSpPr>
          <p:cNvPr id="5" name="文本框 4"/>
          <p:cNvSpPr txBox="1"/>
          <p:nvPr>
            <p:custDataLst>
              <p:tags r:id="rId23"/>
            </p:custDataLst>
          </p:nvPr>
        </p:nvSpPr>
        <p:spPr>
          <a:xfrm>
            <a:off x="10318704" y="6848070"/>
            <a:ext cx="3751000" cy="1908214"/>
          </a:xfrm>
          <a:prstGeom prst="rect">
            <a:avLst/>
          </a:prstGeom>
          <a:noFill/>
        </p:spPr>
        <p:txBody>
          <a:bodyPr wrap="square" lIns="180000" tIns="93600" rIns="180000" bIns="93600" rtlCol="0" anchor="ctr" anchorCtr="0">
            <a:normAutofit/>
          </a:bodyPr>
          <a:lstStyle/>
          <a:p>
            <a:pPr algn="ctr">
              <a:lnSpc>
                <a:spcPct val="130000"/>
              </a:lnSpc>
            </a:pPr>
            <a:r>
              <a:rPr lang="zh-CN" altLang="en-US" sz="4800" b="1" spc="300" dirty="0">
                <a:solidFill>
                  <a:srgbClr val="000000">
                    <a:lumMod val="65000"/>
                    <a:lumOff val="35000"/>
                  </a:srgbClr>
                </a:solidFill>
                <a:uFillTx/>
                <a:latin typeface="微软雅黑" panose="020B0503020204020204" charset="-122"/>
                <a:ea typeface="微软雅黑" panose="020B0503020204020204" charset="-122"/>
              </a:rPr>
              <a:t>特点</a:t>
            </a:r>
            <a:endParaRPr lang="zh-CN" altLang="en-US" sz="4800" b="1" spc="300" dirty="0">
              <a:solidFill>
                <a:srgbClr val="000000">
                  <a:lumMod val="65000"/>
                  <a:lumOff val="35000"/>
                </a:srgbClr>
              </a:solidFill>
              <a:uFillTx/>
              <a:latin typeface="微软雅黑" panose="020B0503020204020204" charset="-122"/>
              <a:ea typeface="微软雅黑" panose="020B0503020204020204" charset="-122"/>
            </a:endParaRPr>
          </a:p>
        </p:txBody>
      </p:sp>
      <p:sp>
        <p:nvSpPr>
          <p:cNvPr id="3" name="文本框 2"/>
          <p:cNvSpPr txBox="1"/>
          <p:nvPr>
            <p:custDataLst>
              <p:tags r:id="rId24"/>
            </p:custDataLst>
          </p:nvPr>
        </p:nvSpPr>
        <p:spPr>
          <a:xfrm>
            <a:off x="17202785" y="2425700"/>
            <a:ext cx="7181215" cy="1296035"/>
          </a:xfrm>
          <a:prstGeom prst="rect">
            <a:avLst/>
          </a:prstGeom>
        </p:spPr>
        <p:txBody>
          <a:bodyPr vert="horz" lIns="203200" tIns="76200" rIns="152400" bIns="76200" rtlCol="0" anchor="ctr" anchorCtr="0">
            <a:noAutofit/>
          </a:bodyPr>
          <a:lstStyle>
            <a:defPPr>
              <a:defRPr lang="zh-CN"/>
            </a:defPPr>
            <a:lvl1pPr marR="0" fontAlgn="auto">
              <a:lnSpc>
                <a:spcPct val="100000"/>
              </a:lnSpc>
              <a:spcBef>
                <a:spcPct val="0"/>
              </a:spcBef>
              <a:buNone/>
              <a:defRPr kumimoji="0" lang="zh-CN" altLang="en-US" sz="2800" b="1" i="0" u="none" strike="noStrike" cap="none" spc="200" normalizeH="0" baseline="0" noProof="1" dirty="0">
                <a:uFillTx/>
                <a:latin typeface="+mj-lt"/>
                <a:ea typeface="+mj-ea"/>
                <a:cs typeface="+mj-cs"/>
                <a:sym typeface="+mn-ea"/>
              </a:defRPr>
            </a:lvl1pPr>
          </a:lstStyle>
          <a:p>
            <a:r>
              <a:rPr lang="en-US" altLang="zh-CN" sz="5600"/>
              <a:t>TCP</a:t>
            </a:r>
            <a:r>
              <a:rPr sz="5600"/>
              <a:t>协议</a:t>
            </a:r>
            <a:endParaRPr sz="5600"/>
          </a:p>
        </p:txBody>
      </p:sp>
      <p:sp>
        <p:nvSpPr>
          <p:cNvPr id="131" name="什么是RTC？"/>
          <p:cNvSpPr txBox="1"/>
          <p:nvPr/>
        </p:nvSpPr>
        <p:spPr>
          <a:xfrm>
            <a:off x="802319" y="1400662"/>
            <a:ext cx="851852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pPr algn="l"/>
            <a:r>
              <a:rPr lang="zh-CN">
                <a:sym typeface="+mn-ea"/>
              </a:rPr>
              <a:t>计算机网络分层和协议栈</a:t>
            </a:r>
            <a:endParaRPr lang="zh-CN"/>
          </a:p>
        </p:txBody>
      </p:sp>
    </p:spTree>
    <p:custDataLst>
      <p:tags r:id="rId2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字节跳动ByteDance-PPT-0724-03.jpg" descr="字节跳动ByteDance-PPT-0724-03.jpg"/>
          <p:cNvPicPr>
            <a:picLocks noChangeAspect="1"/>
          </p:cNvPicPr>
          <p:nvPr/>
        </p:nvPicPr>
        <p:blipFill>
          <a:blip r:embed="rId1"/>
          <a:stretch>
            <a:fillRect/>
          </a:stretch>
        </p:blipFill>
        <p:spPr>
          <a:xfrm>
            <a:off x="10827" y="-1"/>
            <a:ext cx="24362345" cy="13716001"/>
          </a:xfrm>
          <a:prstGeom prst="rect">
            <a:avLst/>
          </a:prstGeom>
          <a:ln w="12700">
            <a:miter lim="400000"/>
            <a:headEnd/>
            <a:tailEnd/>
          </a:ln>
        </p:spPr>
      </p:pic>
      <p:sp>
        <p:nvSpPr>
          <p:cNvPr id="131" name="什么是RTC？"/>
          <p:cNvSpPr txBox="1"/>
          <p:nvPr/>
        </p:nvSpPr>
        <p:spPr>
          <a:xfrm>
            <a:off x="802319" y="1400662"/>
            <a:ext cx="851852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pPr algn="l"/>
            <a:r>
              <a:rPr lang="zh-CN">
                <a:sym typeface="+mn-ea"/>
              </a:rPr>
              <a:t>计算机网络分层和协议栈</a:t>
            </a:r>
            <a:endParaRPr lang="zh-CN"/>
          </a:p>
        </p:txBody>
      </p:sp>
      <p:sp>
        <p:nvSpPr>
          <p:cNvPr id="3" name="文本框 2"/>
          <p:cNvSpPr txBox="1"/>
          <p:nvPr>
            <p:custDataLst>
              <p:tags r:id="rId2"/>
            </p:custDataLst>
          </p:nvPr>
        </p:nvSpPr>
        <p:spPr>
          <a:xfrm>
            <a:off x="17202785" y="2188845"/>
            <a:ext cx="7181215" cy="1296035"/>
          </a:xfrm>
          <a:prstGeom prst="rect">
            <a:avLst/>
          </a:prstGeom>
        </p:spPr>
        <p:txBody>
          <a:bodyPr vert="horz" lIns="203200" tIns="76200" rIns="152400" bIns="76200" rtlCol="0" anchor="ctr" anchorCtr="0">
            <a:noAutofit/>
          </a:bodyPr>
          <a:lstStyle>
            <a:defPPr>
              <a:defRPr lang="zh-CN"/>
            </a:defPPr>
            <a:lvl1pPr marR="0" fontAlgn="auto">
              <a:lnSpc>
                <a:spcPct val="100000"/>
              </a:lnSpc>
              <a:spcBef>
                <a:spcPct val="0"/>
              </a:spcBef>
              <a:buNone/>
              <a:defRPr kumimoji="0" lang="zh-CN" altLang="en-US" sz="2800" b="1" i="0" u="none" strike="noStrike" cap="none" spc="200" normalizeH="0" baseline="0" noProof="1" dirty="0">
                <a:uFillTx/>
                <a:latin typeface="+mj-lt"/>
                <a:ea typeface="+mj-ea"/>
                <a:cs typeface="+mj-cs"/>
                <a:sym typeface="+mn-ea"/>
              </a:defRPr>
            </a:lvl1pPr>
          </a:lstStyle>
          <a:p>
            <a:r>
              <a:rPr lang="en-US" altLang="zh-CN" sz="5600"/>
              <a:t>TCP</a:t>
            </a:r>
            <a:r>
              <a:rPr sz="5600"/>
              <a:t>协议</a:t>
            </a:r>
            <a:endParaRPr sz="5600"/>
          </a:p>
        </p:txBody>
      </p:sp>
      <p:pic>
        <p:nvPicPr>
          <p:cNvPr id="2" name="图片 1"/>
          <p:cNvPicPr>
            <a:picLocks noChangeAspect="1"/>
          </p:cNvPicPr>
          <p:nvPr/>
        </p:nvPicPr>
        <p:blipFill>
          <a:blip r:embed="rId3"/>
          <a:stretch>
            <a:fillRect/>
          </a:stretch>
        </p:blipFill>
        <p:spPr>
          <a:xfrm>
            <a:off x="354965" y="3222625"/>
            <a:ext cx="12787630" cy="9479280"/>
          </a:xfrm>
          <a:prstGeom prst="rect">
            <a:avLst/>
          </a:prstGeom>
        </p:spPr>
      </p:pic>
      <p:pic>
        <p:nvPicPr>
          <p:cNvPr id="4" name="图片 3"/>
          <p:cNvPicPr>
            <a:picLocks noChangeAspect="1"/>
          </p:cNvPicPr>
          <p:nvPr/>
        </p:nvPicPr>
        <p:blipFill>
          <a:blip r:embed="rId4"/>
          <a:stretch>
            <a:fillRect/>
          </a:stretch>
        </p:blipFill>
        <p:spPr>
          <a:xfrm>
            <a:off x="10844530" y="3222625"/>
            <a:ext cx="13065760" cy="9267190"/>
          </a:xfrm>
          <a:prstGeom prst="rect">
            <a:avLst/>
          </a:prstGeom>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字节跳动ByteDance-PPT-0724-03.jpg" descr="字节跳动ByteDance-PPT-0724-03.jpg"/>
          <p:cNvPicPr>
            <a:picLocks noChangeAspect="1"/>
          </p:cNvPicPr>
          <p:nvPr/>
        </p:nvPicPr>
        <p:blipFill>
          <a:blip r:embed="rId1"/>
          <a:stretch>
            <a:fillRect/>
          </a:stretch>
        </p:blipFill>
        <p:spPr>
          <a:xfrm>
            <a:off x="10827" y="-1"/>
            <a:ext cx="24362345" cy="13716001"/>
          </a:xfrm>
          <a:prstGeom prst="rect">
            <a:avLst/>
          </a:prstGeom>
          <a:ln w="12700">
            <a:miter lim="400000"/>
            <a:headEnd/>
            <a:tailEnd/>
          </a:ln>
        </p:spPr>
      </p:pic>
      <p:sp>
        <p:nvSpPr>
          <p:cNvPr id="131" name="什么是RTC？"/>
          <p:cNvSpPr txBox="1"/>
          <p:nvPr/>
        </p:nvSpPr>
        <p:spPr>
          <a:xfrm>
            <a:off x="802319" y="1400662"/>
            <a:ext cx="851852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pPr algn="l"/>
            <a:r>
              <a:rPr lang="zh-CN">
                <a:sym typeface="+mn-ea"/>
              </a:rPr>
              <a:t>计算机网络分层和协议栈</a:t>
            </a:r>
            <a:endParaRPr lang="zh-CN"/>
          </a:p>
        </p:txBody>
      </p:sp>
      <p:sp>
        <p:nvSpPr>
          <p:cNvPr id="132" name="文本"/>
          <p:cNvSpPr txBox="1"/>
          <p:nvPr/>
        </p:nvSpPr>
        <p:spPr>
          <a:xfrm>
            <a:off x="1358395" y="4028427"/>
            <a:ext cx="212726" cy="571501"/>
          </a:xfrm>
          <a:prstGeom prst="rect">
            <a:avLst/>
          </a:prstGeom>
          <a:ln w="12700">
            <a:miter lim="400000"/>
          </a:ln>
        </p:spPr>
        <p:txBody>
          <a:bodyPr wrap="none" lIns="50800" tIns="50800" rIns="50800" bIns="50800" anchor="ctr">
            <a:spAutoFit/>
          </a:bodyPr>
          <a:lstStyle>
            <a:lvl1pPr algn="l" defTabSz="457200">
              <a:lnSpc>
                <a:spcPts val="5100"/>
              </a:lnSpc>
              <a:defRPr sz="3100" b="0" u="sng">
                <a:solidFill>
                  <a:srgbClr val="0000EE"/>
                </a:solidFill>
                <a:latin typeface="Times Roman"/>
                <a:ea typeface="Times Roman"/>
                <a:cs typeface="Times Roman"/>
                <a:sym typeface="Times Roman"/>
              </a:defRPr>
            </a:lvl1pPr>
          </a:lstStyle>
          <a:p>
            <a:r>
              <a:t> </a:t>
            </a:r>
          </a:p>
        </p:txBody>
      </p:sp>
      <p:sp>
        <p:nvSpPr>
          <p:cNvPr id="3" name="文本框 2"/>
          <p:cNvSpPr txBox="1"/>
          <p:nvPr>
            <p:custDataLst>
              <p:tags r:id="rId2"/>
            </p:custDataLst>
          </p:nvPr>
        </p:nvSpPr>
        <p:spPr>
          <a:xfrm>
            <a:off x="16621760" y="2038350"/>
            <a:ext cx="7181215" cy="1296035"/>
          </a:xfrm>
          <a:prstGeom prst="rect">
            <a:avLst/>
          </a:prstGeom>
        </p:spPr>
        <p:txBody>
          <a:bodyPr vert="horz" lIns="203200" tIns="76200" rIns="152400" bIns="76200" rtlCol="0" anchor="ctr" anchorCtr="0">
            <a:noAutofit/>
          </a:bodyPr>
          <a:lstStyle>
            <a:defPPr>
              <a:defRPr lang="zh-CN"/>
            </a:defPPr>
            <a:lvl1pPr marR="0" fontAlgn="auto">
              <a:lnSpc>
                <a:spcPct val="100000"/>
              </a:lnSpc>
              <a:spcBef>
                <a:spcPct val="0"/>
              </a:spcBef>
              <a:buNone/>
              <a:defRPr kumimoji="0" lang="zh-CN" altLang="en-US" sz="2800" b="1" i="0" u="none" strike="noStrike" cap="none" spc="200" normalizeH="0" baseline="0" noProof="1" dirty="0">
                <a:uFillTx/>
                <a:latin typeface="+mj-lt"/>
                <a:ea typeface="+mj-ea"/>
                <a:cs typeface="+mj-cs"/>
                <a:sym typeface="+mn-ea"/>
              </a:defRPr>
            </a:lvl1pPr>
          </a:lstStyle>
          <a:p>
            <a:r>
              <a:rPr lang="en-US" altLang="zh-CN" sz="5600"/>
              <a:t>TCP</a:t>
            </a:r>
            <a:r>
              <a:rPr sz="5600"/>
              <a:t>建立连接的过程</a:t>
            </a:r>
            <a:endParaRPr sz="5600"/>
          </a:p>
        </p:txBody>
      </p:sp>
      <p:pic>
        <p:nvPicPr>
          <p:cNvPr id="6" name="图片 5" descr="tcp"/>
          <p:cNvPicPr>
            <a:picLocks noChangeAspect="1"/>
          </p:cNvPicPr>
          <p:nvPr/>
        </p:nvPicPr>
        <p:blipFill>
          <a:blip r:embed="rId3"/>
          <a:stretch>
            <a:fillRect/>
          </a:stretch>
        </p:blipFill>
        <p:spPr>
          <a:xfrm>
            <a:off x="259715" y="3721735"/>
            <a:ext cx="13101955" cy="7750175"/>
          </a:xfrm>
          <a:prstGeom prst="rect">
            <a:avLst/>
          </a:prstGeom>
        </p:spPr>
      </p:pic>
      <p:pic>
        <p:nvPicPr>
          <p:cNvPr id="8" name="图片 7"/>
          <p:cNvPicPr>
            <a:picLocks noChangeAspect="1"/>
          </p:cNvPicPr>
          <p:nvPr/>
        </p:nvPicPr>
        <p:blipFill>
          <a:blip r:embed="rId4"/>
          <a:stretch>
            <a:fillRect/>
          </a:stretch>
        </p:blipFill>
        <p:spPr>
          <a:xfrm>
            <a:off x="12378690" y="3334385"/>
            <a:ext cx="12376150" cy="9538970"/>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 name="字节跳动ByteDance-PPT-0724-02.jpg" descr="字节跳动ByteDance-PPT-0724-02.jpg"/>
          <p:cNvPicPr>
            <a:picLocks noChangeAspect="1"/>
          </p:cNvPicPr>
          <p:nvPr/>
        </p:nvPicPr>
        <p:blipFill>
          <a:blip r:embed="rId1"/>
          <a:stretch>
            <a:fillRect/>
          </a:stretch>
        </p:blipFill>
        <p:spPr>
          <a:xfrm>
            <a:off x="10827" y="-1"/>
            <a:ext cx="24362345" cy="13716001"/>
          </a:xfrm>
          <a:prstGeom prst="rect">
            <a:avLst/>
          </a:prstGeom>
          <a:ln w="12700">
            <a:miter lim="400000"/>
            <a:headEnd/>
            <a:tailEnd/>
          </a:ln>
        </p:spPr>
      </p:pic>
      <p:sp>
        <p:nvSpPr>
          <p:cNvPr id="128" name="什么是RTC？"/>
          <p:cNvSpPr txBox="1"/>
          <p:nvPr/>
        </p:nvSpPr>
        <p:spPr>
          <a:xfrm>
            <a:off x="6067297" y="5923916"/>
            <a:ext cx="11005820" cy="1563370"/>
          </a:xfrm>
          <a:prstGeom prst="rect">
            <a:avLst/>
          </a:prstGeom>
          <a:ln w="12700">
            <a:miter lim="400000"/>
          </a:ln>
        </p:spPr>
        <p:txBody>
          <a:bodyPr wrap="none" lIns="50800" tIns="50800" rIns="50800" bIns="50800" anchor="ctr">
            <a:spAutoFit/>
          </a:bodyPr>
          <a:lstStyle>
            <a:lvl1pPr algn="l">
              <a:defRPr sz="9500">
                <a:solidFill>
                  <a:srgbClr val="FFFFFF"/>
                </a:solidFill>
              </a:defRPr>
            </a:lvl1pPr>
          </a:lstStyle>
          <a:p>
            <a:r>
              <a:rPr lang="zh-CN"/>
              <a:t>计算机网络技术简介</a:t>
            </a:r>
            <a:endParaRPr lang="zh-CN"/>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字节跳动ByteDance-PPT-0724-03.jpg" descr="字节跳动ByteDance-PPT-0724-03.jpg"/>
          <p:cNvPicPr>
            <a:picLocks noChangeAspect="1"/>
          </p:cNvPicPr>
          <p:nvPr/>
        </p:nvPicPr>
        <p:blipFill>
          <a:blip r:embed="rId1"/>
          <a:stretch>
            <a:fillRect/>
          </a:stretch>
        </p:blipFill>
        <p:spPr>
          <a:xfrm>
            <a:off x="10827" y="-1"/>
            <a:ext cx="24362345" cy="13716001"/>
          </a:xfrm>
          <a:prstGeom prst="rect">
            <a:avLst/>
          </a:prstGeom>
          <a:ln w="12700">
            <a:miter lim="400000"/>
            <a:headEnd/>
            <a:tailEnd/>
          </a:ln>
        </p:spPr>
      </p:pic>
      <p:sp>
        <p:nvSpPr>
          <p:cNvPr id="131" name="什么是RTC？"/>
          <p:cNvSpPr txBox="1"/>
          <p:nvPr/>
        </p:nvSpPr>
        <p:spPr>
          <a:xfrm>
            <a:off x="802319" y="1400662"/>
            <a:ext cx="851852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pPr algn="l"/>
            <a:r>
              <a:rPr lang="zh-CN">
                <a:sym typeface="+mn-ea"/>
              </a:rPr>
              <a:t>计算机网络分层和协议栈</a:t>
            </a:r>
            <a:endParaRPr lang="zh-CN"/>
          </a:p>
        </p:txBody>
      </p:sp>
      <p:sp>
        <p:nvSpPr>
          <p:cNvPr id="132" name="文本"/>
          <p:cNvSpPr txBox="1"/>
          <p:nvPr/>
        </p:nvSpPr>
        <p:spPr>
          <a:xfrm>
            <a:off x="1358395" y="4028427"/>
            <a:ext cx="212726" cy="571501"/>
          </a:xfrm>
          <a:prstGeom prst="rect">
            <a:avLst/>
          </a:prstGeom>
          <a:ln w="12700">
            <a:miter lim="400000"/>
          </a:ln>
        </p:spPr>
        <p:txBody>
          <a:bodyPr wrap="none" lIns="50800" tIns="50800" rIns="50800" bIns="50800" anchor="ctr">
            <a:spAutoFit/>
          </a:bodyPr>
          <a:lstStyle>
            <a:lvl1pPr algn="l" defTabSz="457200">
              <a:lnSpc>
                <a:spcPts val="5100"/>
              </a:lnSpc>
              <a:defRPr sz="3100" b="0" u="sng">
                <a:solidFill>
                  <a:srgbClr val="0000EE"/>
                </a:solidFill>
                <a:latin typeface="Times Roman"/>
                <a:ea typeface="Times Roman"/>
                <a:cs typeface="Times Roman"/>
                <a:sym typeface="Times Roman"/>
              </a:defRPr>
            </a:lvl1pPr>
          </a:lstStyle>
          <a:p>
            <a:r>
              <a:t> </a:t>
            </a:r>
          </a:p>
        </p:txBody>
      </p:sp>
      <p:pic>
        <p:nvPicPr>
          <p:cNvPr id="4" name="图片 3"/>
          <p:cNvPicPr>
            <a:picLocks noChangeAspect="1"/>
          </p:cNvPicPr>
          <p:nvPr/>
        </p:nvPicPr>
        <p:blipFill>
          <a:blip r:embed="rId2"/>
          <a:stretch>
            <a:fillRect/>
          </a:stretch>
        </p:blipFill>
        <p:spPr>
          <a:xfrm>
            <a:off x="1358265" y="2673985"/>
            <a:ext cx="15658465" cy="9886950"/>
          </a:xfrm>
          <a:prstGeom prst="rect">
            <a:avLst/>
          </a:prstGeom>
        </p:spPr>
      </p:pic>
      <p:sp>
        <p:nvSpPr>
          <p:cNvPr id="3" name="文本框 2"/>
          <p:cNvSpPr txBox="1"/>
          <p:nvPr>
            <p:custDataLst>
              <p:tags r:id="rId3"/>
            </p:custDataLst>
          </p:nvPr>
        </p:nvSpPr>
        <p:spPr>
          <a:xfrm>
            <a:off x="14728190" y="2038350"/>
            <a:ext cx="9074785" cy="1296035"/>
          </a:xfrm>
          <a:prstGeom prst="rect">
            <a:avLst/>
          </a:prstGeom>
        </p:spPr>
        <p:txBody>
          <a:bodyPr vert="horz" lIns="203200" tIns="76200" rIns="152400" bIns="76200" rtlCol="0" anchor="ctr" anchorCtr="0">
            <a:noAutofit/>
          </a:bodyPr>
          <a:lstStyle>
            <a:defPPr>
              <a:defRPr lang="zh-CN"/>
            </a:defPPr>
            <a:lvl1pPr marR="0" fontAlgn="auto">
              <a:lnSpc>
                <a:spcPct val="100000"/>
              </a:lnSpc>
              <a:spcBef>
                <a:spcPct val="0"/>
              </a:spcBef>
              <a:buNone/>
              <a:defRPr kumimoji="0" lang="zh-CN" altLang="en-US" sz="2800" b="1" i="0" u="none" strike="noStrike" cap="none" spc="200" normalizeH="0" baseline="0" noProof="1" dirty="0">
                <a:uFillTx/>
                <a:latin typeface="+mj-lt"/>
                <a:ea typeface="+mj-ea"/>
                <a:cs typeface="+mj-cs"/>
                <a:sym typeface="+mn-ea"/>
              </a:defRPr>
            </a:lvl1pPr>
          </a:lstStyle>
          <a:p>
            <a:r>
              <a:rPr sz="5600"/>
              <a:t>为什么要进行三次握手</a:t>
            </a:r>
            <a:endParaRPr sz="5600"/>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字节跳动ByteDance-PPT-0724-03.jpg" descr="字节跳动ByteDance-PPT-0724-03.jpg"/>
          <p:cNvPicPr>
            <a:picLocks noChangeAspect="1"/>
          </p:cNvPicPr>
          <p:nvPr/>
        </p:nvPicPr>
        <p:blipFill>
          <a:blip r:embed="rId1"/>
          <a:stretch>
            <a:fillRect/>
          </a:stretch>
        </p:blipFill>
        <p:spPr>
          <a:xfrm>
            <a:off x="21622" y="-1"/>
            <a:ext cx="24362345" cy="13716001"/>
          </a:xfrm>
          <a:prstGeom prst="rect">
            <a:avLst/>
          </a:prstGeom>
          <a:ln w="12700">
            <a:miter lim="400000"/>
            <a:headEnd/>
            <a:tailEnd/>
          </a:ln>
        </p:spPr>
      </p:pic>
      <p:sp>
        <p:nvSpPr>
          <p:cNvPr id="131" name="什么是RTC？"/>
          <p:cNvSpPr txBox="1"/>
          <p:nvPr/>
        </p:nvSpPr>
        <p:spPr>
          <a:xfrm>
            <a:off x="802319" y="1400662"/>
            <a:ext cx="851852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pPr algn="l"/>
            <a:r>
              <a:rPr lang="zh-CN">
                <a:sym typeface="+mn-ea"/>
              </a:rPr>
              <a:t>计算机网络分层和协议栈</a:t>
            </a:r>
            <a:endParaRPr lang="zh-CN"/>
          </a:p>
        </p:txBody>
      </p:sp>
      <p:sp>
        <p:nvSpPr>
          <p:cNvPr id="132" name="文本"/>
          <p:cNvSpPr txBox="1"/>
          <p:nvPr/>
        </p:nvSpPr>
        <p:spPr>
          <a:xfrm>
            <a:off x="1358395" y="4028427"/>
            <a:ext cx="212726" cy="571501"/>
          </a:xfrm>
          <a:prstGeom prst="rect">
            <a:avLst/>
          </a:prstGeom>
          <a:ln w="12700">
            <a:miter lim="400000"/>
          </a:ln>
        </p:spPr>
        <p:txBody>
          <a:bodyPr wrap="none" lIns="50800" tIns="50800" rIns="50800" bIns="50800" anchor="ctr">
            <a:spAutoFit/>
          </a:bodyPr>
          <a:lstStyle>
            <a:lvl1pPr algn="l" defTabSz="457200">
              <a:lnSpc>
                <a:spcPts val="5100"/>
              </a:lnSpc>
              <a:defRPr sz="3100" b="0" u="sng">
                <a:solidFill>
                  <a:srgbClr val="0000EE"/>
                </a:solidFill>
                <a:latin typeface="Times Roman"/>
                <a:ea typeface="Times Roman"/>
                <a:cs typeface="Times Roman"/>
                <a:sym typeface="Times Roman"/>
              </a:defRPr>
            </a:lvl1pPr>
          </a:lstStyle>
          <a:p>
            <a:r>
              <a:t> </a:t>
            </a:r>
          </a:p>
        </p:txBody>
      </p:sp>
      <p:pic>
        <p:nvPicPr>
          <p:cNvPr id="2" name="图片 1"/>
          <p:cNvPicPr>
            <a:picLocks noChangeAspect="1"/>
          </p:cNvPicPr>
          <p:nvPr/>
        </p:nvPicPr>
        <p:blipFill>
          <a:blip r:embed="rId2"/>
          <a:stretch>
            <a:fillRect/>
          </a:stretch>
        </p:blipFill>
        <p:spPr>
          <a:xfrm>
            <a:off x="802005" y="2990215"/>
            <a:ext cx="10475595" cy="8729980"/>
          </a:xfrm>
          <a:prstGeom prst="rect">
            <a:avLst/>
          </a:prstGeom>
        </p:spPr>
      </p:pic>
      <p:pic>
        <p:nvPicPr>
          <p:cNvPr id="3" name="图片 2"/>
          <p:cNvPicPr>
            <a:picLocks noChangeAspect="1"/>
          </p:cNvPicPr>
          <p:nvPr/>
        </p:nvPicPr>
        <p:blipFill>
          <a:blip r:embed="rId3"/>
          <a:stretch>
            <a:fillRect/>
          </a:stretch>
        </p:blipFill>
        <p:spPr>
          <a:xfrm>
            <a:off x="11486515" y="2624455"/>
            <a:ext cx="12679680" cy="10407650"/>
          </a:xfrm>
          <a:prstGeom prst="rect">
            <a:avLst/>
          </a:prstGeom>
        </p:spPr>
      </p:pic>
      <p:sp>
        <p:nvSpPr>
          <p:cNvPr id="4" name="文本框 3"/>
          <p:cNvSpPr txBox="1"/>
          <p:nvPr>
            <p:custDataLst>
              <p:tags r:id="rId4"/>
            </p:custDataLst>
          </p:nvPr>
        </p:nvSpPr>
        <p:spPr>
          <a:xfrm>
            <a:off x="16621760" y="2038350"/>
            <a:ext cx="7181215" cy="1296035"/>
          </a:xfrm>
          <a:prstGeom prst="rect">
            <a:avLst/>
          </a:prstGeom>
        </p:spPr>
        <p:txBody>
          <a:bodyPr vert="horz" lIns="203200" tIns="76200" rIns="152400" bIns="76200" rtlCol="0" anchor="ctr" anchorCtr="0">
            <a:noAutofit/>
          </a:bodyPr>
          <a:lstStyle>
            <a:defPPr>
              <a:defRPr lang="zh-CN"/>
            </a:defPPr>
            <a:lvl1pPr marR="0" fontAlgn="auto">
              <a:lnSpc>
                <a:spcPct val="100000"/>
              </a:lnSpc>
              <a:spcBef>
                <a:spcPct val="0"/>
              </a:spcBef>
              <a:buNone/>
              <a:defRPr kumimoji="0" lang="zh-CN" altLang="en-US" sz="2800" b="1" i="0" u="none" strike="noStrike" cap="none" spc="200" normalizeH="0" baseline="0" noProof="1" dirty="0">
                <a:uFillTx/>
                <a:latin typeface="+mj-lt"/>
                <a:ea typeface="+mj-ea"/>
                <a:cs typeface="+mj-cs"/>
                <a:sym typeface="+mn-ea"/>
              </a:defRPr>
            </a:lvl1pPr>
          </a:lstStyle>
          <a:p>
            <a:r>
              <a:rPr lang="en-US" altLang="zh-CN" sz="5600"/>
              <a:t>TCP</a:t>
            </a:r>
            <a:r>
              <a:rPr sz="5600"/>
              <a:t>四次挥手</a:t>
            </a:r>
            <a:r>
              <a:rPr sz="5600"/>
              <a:t>的过程</a:t>
            </a:r>
            <a:endParaRPr sz="5600"/>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字节跳动ByteDance-PPT-0724-03.jpg" descr="字节跳动ByteDance-PPT-0724-03.jpg"/>
          <p:cNvPicPr>
            <a:picLocks noChangeAspect="1"/>
          </p:cNvPicPr>
          <p:nvPr/>
        </p:nvPicPr>
        <p:blipFill>
          <a:blip r:embed="rId1"/>
          <a:stretch>
            <a:fillRect/>
          </a:stretch>
        </p:blipFill>
        <p:spPr>
          <a:xfrm>
            <a:off x="21622" y="-1"/>
            <a:ext cx="24362345" cy="13716001"/>
          </a:xfrm>
          <a:prstGeom prst="rect">
            <a:avLst/>
          </a:prstGeom>
          <a:ln w="12700">
            <a:miter lim="400000"/>
            <a:headEnd/>
            <a:tailEnd/>
          </a:ln>
        </p:spPr>
      </p:pic>
      <p:sp>
        <p:nvSpPr>
          <p:cNvPr id="131" name="什么是RTC？"/>
          <p:cNvSpPr txBox="1"/>
          <p:nvPr/>
        </p:nvSpPr>
        <p:spPr>
          <a:xfrm>
            <a:off x="802319" y="1400662"/>
            <a:ext cx="851852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pPr algn="l"/>
            <a:r>
              <a:rPr lang="zh-CN">
                <a:sym typeface="+mn-ea"/>
              </a:rPr>
              <a:t>计算机网络分层和协议栈</a:t>
            </a:r>
            <a:endParaRPr lang="zh-CN"/>
          </a:p>
        </p:txBody>
      </p:sp>
      <p:sp>
        <p:nvSpPr>
          <p:cNvPr id="2" name="文本框 1"/>
          <p:cNvSpPr txBox="1"/>
          <p:nvPr/>
        </p:nvSpPr>
        <p:spPr>
          <a:xfrm>
            <a:off x="15993110" y="2425383"/>
            <a:ext cx="8787765" cy="1024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CN" sz="6000" b="1" i="0" u="none" strike="noStrike" cap="none" spc="0" normalizeH="0" baseline="0">
                <a:ln>
                  <a:noFill/>
                </a:ln>
                <a:solidFill>
                  <a:srgbClr val="000000"/>
                </a:solidFill>
                <a:effectLst/>
                <a:uFillTx/>
                <a:latin typeface="Helvetica Neue"/>
                <a:ea typeface="Helvetica Neue"/>
                <a:cs typeface="Helvetica Neue"/>
                <a:sym typeface="Helvetica Neue"/>
              </a:rPr>
              <a:t>UDP</a:t>
            </a:r>
            <a:r>
              <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rPr>
              <a:t>协议</a:t>
            </a:r>
            <a:endPar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143" name="并不是所有浏览器都支持websocket协议  ：（…"/>
          <p:cNvSpPr txBox="1"/>
          <p:nvPr/>
        </p:nvSpPr>
        <p:spPr>
          <a:xfrm>
            <a:off x="1721485" y="5296853"/>
            <a:ext cx="19930745" cy="3425190"/>
          </a:xfrm>
          <a:prstGeom prst="rect">
            <a:avLst/>
          </a:prstGeom>
          <a:ln w="12700">
            <a:miter lim="400000"/>
          </a:ln>
        </p:spPr>
        <p:txBody>
          <a:bodyPr wrap="square" lIns="50800" tIns="50800" rIns="50800" bIns="50800" anchor="ctr">
            <a:spAutoFit/>
          </a:bodyPr>
          <a:p>
            <a:pPr algn="l">
              <a:lnSpc>
                <a:spcPct val="200000"/>
              </a:lnSpc>
            </a:pPr>
            <a:r>
              <a:rPr lang="en-US" sz="3600"/>
              <a:t>		</a:t>
            </a:r>
            <a:r>
              <a:rPr sz="3600"/>
              <a:t>UDP 是User Datagram Protocol的简称， 中文名是用户数据报协议，是OSI（Open System Interconnection，开放式系统互联） 参考模型中一种无连接的传输层协议，提供面向事务的简单不可靠信息传送服务，UDP在IP报文的协议号是17</a:t>
            </a:r>
            <a:endParaRPr sz="3600"/>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字节跳动ByteDance-PPT-0724-03.jpg" descr="字节跳动ByteDance-PPT-0724-03.jpg"/>
          <p:cNvPicPr>
            <a:picLocks noChangeAspect="1"/>
          </p:cNvPicPr>
          <p:nvPr/>
        </p:nvPicPr>
        <p:blipFill>
          <a:blip r:embed="rId1"/>
          <a:stretch>
            <a:fillRect/>
          </a:stretch>
        </p:blipFill>
        <p:spPr>
          <a:xfrm>
            <a:off x="10827" y="-1"/>
            <a:ext cx="24362345" cy="13716001"/>
          </a:xfrm>
          <a:prstGeom prst="rect">
            <a:avLst/>
          </a:prstGeom>
          <a:ln w="12700">
            <a:miter lim="400000"/>
            <a:headEnd/>
            <a:tailEnd/>
          </a:ln>
        </p:spPr>
      </p:pic>
      <p:sp>
        <p:nvSpPr>
          <p:cNvPr id="48" name="Freeform 97"/>
          <p:cNvSpPr>
            <a:spLocks noChangeAspect="1"/>
          </p:cNvSpPr>
          <p:nvPr>
            <p:custDataLst>
              <p:tags r:id="rId2"/>
            </p:custDataLst>
          </p:nvPr>
        </p:nvSpPr>
        <p:spPr>
          <a:xfrm>
            <a:off x="8929780" y="4571556"/>
            <a:ext cx="6527424" cy="6527424"/>
          </a:xfrm>
          <a:custGeom>
            <a:avLst/>
            <a:gdLst>
              <a:gd name="connsiteX0" fmla="*/ 1879092 w 3758184"/>
              <a:gd name="connsiteY0" fmla="*/ 202639 h 3758184"/>
              <a:gd name="connsiteX1" fmla="*/ 202639 w 3758184"/>
              <a:gd name="connsiteY1" fmla="*/ 1879092 h 3758184"/>
              <a:gd name="connsiteX2" fmla="*/ 1879092 w 3758184"/>
              <a:gd name="connsiteY2" fmla="*/ 3555545 h 3758184"/>
              <a:gd name="connsiteX3" fmla="*/ 3555545 w 3758184"/>
              <a:gd name="connsiteY3" fmla="*/ 1879092 h 3758184"/>
              <a:gd name="connsiteX4" fmla="*/ 1879092 w 3758184"/>
              <a:gd name="connsiteY4" fmla="*/ 202639 h 3758184"/>
              <a:gd name="connsiteX5" fmla="*/ 1879092 w 3758184"/>
              <a:gd name="connsiteY5" fmla="*/ 0 h 3758184"/>
              <a:gd name="connsiteX6" fmla="*/ 3758184 w 3758184"/>
              <a:gd name="connsiteY6" fmla="*/ 1879092 h 3758184"/>
              <a:gd name="connsiteX7" fmla="*/ 1879092 w 3758184"/>
              <a:gd name="connsiteY7" fmla="*/ 3758184 h 3758184"/>
              <a:gd name="connsiteX8" fmla="*/ 0 w 3758184"/>
              <a:gd name="connsiteY8" fmla="*/ 1879092 h 3758184"/>
              <a:gd name="connsiteX9" fmla="*/ 1879092 w 3758184"/>
              <a:gd name="connsiteY9" fmla="*/ 0 h 3758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8184" h="3758184">
                <a:moveTo>
                  <a:pt x="1879092" y="202639"/>
                </a:moveTo>
                <a:cubicBezTo>
                  <a:pt x="953213" y="202639"/>
                  <a:pt x="202639" y="953213"/>
                  <a:pt x="202639" y="1879092"/>
                </a:cubicBezTo>
                <a:cubicBezTo>
                  <a:pt x="202639" y="2804971"/>
                  <a:pt x="953213" y="3555545"/>
                  <a:pt x="1879092" y="3555545"/>
                </a:cubicBezTo>
                <a:cubicBezTo>
                  <a:pt x="2804971" y="3555545"/>
                  <a:pt x="3555545" y="2804971"/>
                  <a:pt x="3555545" y="1879092"/>
                </a:cubicBezTo>
                <a:cubicBezTo>
                  <a:pt x="3555545" y="953213"/>
                  <a:pt x="2804971" y="202639"/>
                  <a:pt x="1879092" y="202639"/>
                </a:cubicBezTo>
                <a:close/>
                <a:moveTo>
                  <a:pt x="1879092" y="0"/>
                </a:moveTo>
                <a:cubicBezTo>
                  <a:pt x="2916886" y="0"/>
                  <a:pt x="3758184" y="841298"/>
                  <a:pt x="3758184" y="1879092"/>
                </a:cubicBezTo>
                <a:cubicBezTo>
                  <a:pt x="3758184" y="2916886"/>
                  <a:pt x="2916886" y="3758184"/>
                  <a:pt x="1879092" y="3758184"/>
                </a:cubicBezTo>
                <a:cubicBezTo>
                  <a:pt x="841298" y="3758184"/>
                  <a:pt x="0" y="2916886"/>
                  <a:pt x="0" y="1879092"/>
                </a:cubicBezTo>
                <a:cubicBezTo>
                  <a:pt x="0" y="841298"/>
                  <a:pt x="841298" y="0"/>
                  <a:pt x="1879092" y="0"/>
                </a:cubicBezTo>
                <a:close/>
              </a:path>
            </a:pathLst>
          </a:custGeom>
          <a:solidFill>
            <a:sysClr val="window" lastClr="FFFFFF">
              <a:lumMod val="8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endParaRPr lang="en-US" sz="6000"/>
          </a:p>
        </p:txBody>
      </p:sp>
      <p:sp>
        <p:nvSpPr>
          <p:cNvPr id="50" name="Oval 491"/>
          <p:cNvSpPr>
            <a:spLocks noChangeArrowheads="1"/>
          </p:cNvSpPr>
          <p:nvPr>
            <p:custDataLst>
              <p:tags r:id="rId3"/>
            </p:custDataLst>
          </p:nvPr>
        </p:nvSpPr>
        <p:spPr bwMode="auto">
          <a:xfrm rot="21600000">
            <a:off x="8270114" y="7047442"/>
            <a:ext cx="1575654" cy="1575654"/>
          </a:xfrm>
          <a:prstGeom prst="ellipse">
            <a:avLst/>
          </a:prstGeom>
          <a:solidFill>
            <a:srgbClr val="69A35B"/>
          </a:solidFill>
          <a:ln w="76200">
            <a:solidFill>
              <a:sysClr val="window" lastClr="FFFFFF">
                <a:lumMod val="85000"/>
              </a:sysClr>
            </a:solidFill>
            <a:round/>
          </a:ln>
        </p:spPr>
        <p:txBody>
          <a:bodyPr vert="horz" wrap="square" lIns="182880" tIns="91440" rIns="182880" bIns="91440" numCol="1" anchor="t" anchorCtr="0" compatLnSpc="1"/>
          <a:lstStyle/>
          <a:p>
            <a:endParaRPr lang="en-US" sz="6000"/>
          </a:p>
        </p:txBody>
      </p:sp>
      <p:sp>
        <p:nvSpPr>
          <p:cNvPr id="52" name="Oval 491"/>
          <p:cNvSpPr>
            <a:spLocks noChangeArrowheads="1"/>
          </p:cNvSpPr>
          <p:nvPr>
            <p:custDataLst>
              <p:tags r:id="rId4"/>
            </p:custDataLst>
          </p:nvPr>
        </p:nvSpPr>
        <p:spPr bwMode="auto">
          <a:xfrm rot="21600000">
            <a:off x="14541218" y="7047442"/>
            <a:ext cx="1575654" cy="1575654"/>
          </a:xfrm>
          <a:prstGeom prst="ellipse">
            <a:avLst/>
          </a:prstGeom>
          <a:solidFill>
            <a:srgbClr val="3498DB"/>
          </a:solidFill>
          <a:ln w="76200">
            <a:solidFill>
              <a:sysClr val="window" lastClr="FFFFFF">
                <a:lumMod val="85000"/>
              </a:sysClr>
            </a:solidFill>
            <a:round/>
          </a:ln>
        </p:spPr>
        <p:txBody>
          <a:bodyPr vert="horz" wrap="square" lIns="182880" tIns="91440" rIns="182880" bIns="91440" numCol="1" anchor="t" anchorCtr="0" compatLnSpc="1"/>
          <a:lstStyle/>
          <a:p>
            <a:endParaRPr lang="en-US" sz="6000"/>
          </a:p>
        </p:txBody>
      </p:sp>
      <p:sp>
        <p:nvSpPr>
          <p:cNvPr id="53" name="Oval 491"/>
          <p:cNvSpPr>
            <a:spLocks noChangeArrowheads="1"/>
          </p:cNvSpPr>
          <p:nvPr>
            <p:custDataLst>
              <p:tags r:id="rId5"/>
            </p:custDataLst>
          </p:nvPr>
        </p:nvSpPr>
        <p:spPr bwMode="auto">
          <a:xfrm rot="21600000">
            <a:off x="11405666" y="10182994"/>
            <a:ext cx="1575654" cy="1575654"/>
          </a:xfrm>
          <a:prstGeom prst="ellipse">
            <a:avLst/>
          </a:prstGeom>
          <a:solidFill>
            <a:srgbClr val="1AA3AA"/>
          </a:solidFill>
          <a:ln w="76200">
            <a:solidFill>
              <a:sysClr val="window" lastClr="FFFFFF">
                <a:lumMod val="85000"/>
              </a:sysClr>
            </a:solidFill>
            <a:round/>
          </a:ln>
        </p:spPr>
        <p:txBody>
          <a:bodyPr vert="horz" wrap="square" lIns="182880" tIns="91440" rIns="182880" bIns="91440" numCol="1" anchor="t" anchorCtr="0" compatLnSpc="1"/>
          <a:lstStyle/>
          <a:p>
            <a:endParaRPr lang="en-US" sz="6000"/>
          </a:p>
        </p:txBody>
      </p:sp>
      <p:sp>
        <p:nvSpPr>
          <p:cNvPr id="190" name="Freeform 57"/>
          <p:cNvSpPr>
            <a:spLocks noChangeArrowheads="1"/>
          </p:cNvSpPr>
          <p:nvPr>
            <p:custDataLst>
              <p:tags r:id="rId6"/>
            </p:custDataLst>
          </p:nvPr>
        </p:nvSpPr>
        <p:spPr bwMode="auto">
          <a:xfrm>
            <a:off x="14930500" y="7486178"/>
            <a:ext cx="797088" cy="698180"/>
          </a:xfrm>
          <a:custGeom>
            <a:avLst/>
            <a:gdLst>
              <a:gd name="T0" fmla="*/ 212060 w 602"/>
              <a:gd name="T1" fmla="*/ 103681 h 531"/>
              <a:gd name="T2" fmla="*/ 112352 w 602"/>
              <a:gd name="T3" fmla="*/ 144579 h 531"/>
              <a:gd name="T4" fmla="*/ 112352 w 602"/>
              <a:gd name="T5" fmla="*/ 144579 h 531"/>
              <a:gd name="T6" fmla="*/ 109823 w 602"/>
              <a:gd name="T7" fmla="*/ 147090 h 531"/>
              <a:gd name="T8" fmla="*/ 104766 w 602"/>
              <a:gd name="T9" fmla="*/ 144579 h 531"/>
              <a:gd name="T10" fmla="*/ 104766 w 602"/>
              <a:gd name="T11" fmla="*/ 144579 h 531"/>
              <a:gd name="T12" fmla="*/ 5419 w 602"/>
              <a:gd name="T13" fmla="*/ 103681 h 531"/>
              <a:gd name="T14" fmla="*/ 10477 w 602"/>
              <a:gd name="T15" fmla="*/ 86102 h 531"/>
              <a:gd name="T16" fmla="*/ 15534 w 602"/>
              <a:gd name="T17" fmla="*/ 86102 h 531"/>
              <a:gd name="T18" fmla="*/ 15534 w 602"/>
              <a:gd name="T19" fmla="*/ 86102 h 531"/>
              <a:gd name="T20" fmla="*/ 204474 w 602"/>
              <a:gd name="T21" fmla="*/ 86102 h 531"/>
              <a:gd name="T22" fmla="*/ 204474 w 602"/>
              <a:gd name="T23" fmla="*/ 86102 h 531"/>
              <a:gd name="T24" fmla="*/ 207002 w 602"/>
              <a:gd name="T25" fmla="*/ 86102 h 531"/>
              <a:gd name="T26" fmla="*/ 212060 w 602"/>
              <a:gd name="T27" fmla="*/ 103681 h 531"/>
              <a:gd name="T28" fmla="*/ 212060 w 602"/>
              <a:gd name="T29" fmla="*/ 60630 h 531"/>
              <a:gd name="T30" fmla="*/ 112352 w 602"/>
              <a:gd name="T31" fmla="*/ 101169 h 531"/>
              <a:gd name="T32" fmla="*/ 112352 w 602"/>
              <a:gd name="T33" fmla="*/ 101169 h 531"/>
              <a:gd name="T34" fmla="*/ 109823 w 602"/>
              <a:gd name="T35" fmla="*/ 101169 h 531"/>
              <a:gd name="T36" fmla="*/ 104766 w 602"/>
              <a:gd name="T37" fmla="*/ 101169 h 531"/>
              <a:gd name="T38" fmla="*/ 104766 w 602"/>
              <a:gd name="T39" fmla="*/ 101169 h 531"/>
              <a:gd name="T40" fmla="*/ 5419 w 602"/>
              <a:gd name="T41" fmla="*/ 60630 h 531"/>
              <a:gd name="T42" fmla="*/ 5419 w 602"/>
              <a:gd name="T43" fmla="*/ 43051 h 531"/>
              <a:gd name="T44" fmla="*/ 104766 w 602"/>
              <a:gd name="T45" fmla="*/ 2511 h 531"/>
              <a:gd name="T46" fmla="*/ 104766 w 602"/>
              <a:gd name="T47" fmla="*/ 2511 h 531"/>
              <a:gd name="T48" fmla="*/ 109823 w 602"/>
              <a:gd name="T49" fmla="*/ 0 h 531"/>
              <a:gd name="T50" fmla="*/ 112352 w 602"/>
              <a:gd name="T51" fmla="*/ 2511 h 531"/>
              <a:gd name="T52" fmla="*/ 112352 w 602"/>
              <a:gd name="T53" fmla="*/ 2511 h 531"/>
              <a:gd name="T54" fmla="*/ 212060 w 602"/>
              <a:gd name="T55" fmla="*/ 43051 h 531"/>
              <a:gd name="T56" fmla="*/ 212060 w 602"/>
              <a:gd name="T57" fmla="*/ 60630 h 531"/>
              <a:gd name="T58" fmla="*/ 10477 w 602"/>
              <a:gd name="T59" fmla="*/ 129153 h 531"/>
              <a:gd name="T60" fmla="*/ 15534 w 602"/>
              <a:gd name="T61" fmla="*/ 129153 h 531"/>
              <a:gd name="T62" fmla="*/ 15534 w 602"/>
              <a:gd name="T63" fmla="*/ 129153 h 531"/>
              <a:gd name="T64" fmla="*/ 204474 w 602"/>
              <a:gd name="T65" fmla="*/ 129153 h 531"/>
              <a:gd name="T66" fmla="*/ 204474 w 602"/>
              <a:gd name="T67" fmla="*/ 129153 h 531"/>
              <a:gd name="T68" fmla="*/ 207002 w 602"/>
              <a:gd name="T69" fmla="*/ 129153 h 531"/>
              <a:gd name="T70" fmla="*/ 212060 w 602"/>
              <a:gd name="T71" fmla="*/ 149602 h 531"/>
              <a:gd name="T72" fmla="*/ 112352 w 602"/>
              <a:gd name="T73" fmla="*/ 190141 h 531"/>
              <a:gd name="T74" fmla="*/ 112352 w 602"/>
              <a:gd name="T75" fmla="*/ 190141 h 531"/>
              <a:gd name="T76" fmla="*/ 109823 w 602"/>
              <a:gd name="T77" fmla="*/ 190141 h 531"/>
              <a:gd name="T78" fmla="*/ 104766 w 602"/>
              <a:gd name="T79" fmla="*/ 190141 h 531"/>
              <a:gd name="T80" fmla="*/ 104766 w 602"/>
              <a:gd name="T81" fmla="*/ 190141 h 531"/>
              <a:gd name="T82" fmla="*/ 5419 w 602"/>
              <a:gd name="T83" fmla="*/ 149602 h 531"/>
              <a:gd name="T84" fmla="*/ 10477 w 602"/>
              <a:gd name="T85" fmla="*/ 129153 h 53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31">
                <a:moveTo>
                  <a:pt x="587" y="289"/>
                </a:moveTo>
                <a:lnTo>
                  <a:pt x="587" y="289"/>
                </a:lnTo>
                <a:cubicBezTo>
                  <a:pt x="311" y="403"/>
                  <a:pt x="311" y="403"/>
                  <a:pt x="311" y="403"/>
                </a:cubicBezTo>
                <a:cubicBezTo>
                  <a:pt x="311" y="410"/>
                  <a:pt x="304" y="410"/>
                  <a:pt x="304" y="410"/>
                </a:cubicBezTo>
                <a:cubicBezTo>
                  <a:pt x="297" y="410"/>
                  <a:pt x="297" y="410"/>
                  <a:pt x="290" y="403"/>
                </a:cubicBezTo>
                <a:cubicBezTo>
                  <a:pt x="15" y="289"/>
                  <a:pt x="15" y="289"/>
                  <a:pt x="15" y="289"/>
                </a:cubicBezTo>
                <a:cubicBezTo>
                  <a:pt x="7" y="289"/>
                  <a:pt x="0" y="275"/>
                  <a:pt x="0" y="268"/>
                </a:cubicBezTo>
                <a:cubicBezTo>
                  <a:pt x="0" y="247"/>
                  <a:pt x="15" y="240"/>
                  <a:pt x="29" y="240"/>
                </a:cubicBezTo>
                <a:cubicBezTo>
                  <a:pt x="36" y="240"/>
                  <a:pt x="36" y="240"/>
                  <a:pt x="43" y="240"/>
                </a:cubicBezTo>
                <a:cubicBezTo>
                  <a:pt x="304" y="346"/>
                  <a:pt x="304" y="346"/>
                  <a:pt x="304" y="346"/>
                </a:cubicBezTo>
                <a:cubicBezTo>
                  <a:pt x="566" y="240"/>
                  <a:pt x="566" y="240"/>
                  <a:pt x="566" y="240"/>
                </a:cubicBezTo>
                <a:lnTo>
                  <a:pt x="573" y="240"/>
                </a:lnTo>
                <a:cubicBezTo>
                  <a:pt x="594" y="240"/>
                  <a:pt x="601" y="247"/>
                  <a:pt x="601" y="268"/>
                </a:cubicBezTo>
                <a:cubicBezTo>
                  <a:pt x="601" y="275"/>
                  <a:pt x="594" y="289"/>
                  <a:pt x="587" y="289"/>
                </a:cubicBezTo>
                <a:close/>
                <a:moveTo>
                  <a:pt x="587" y="169"/>
                </a:moveTo>
                <a:lnTo>
                  <a:pt x="587" y="169"/>
                </a:lnTo>
                <a:cubicBezTo>
                  <a:pt x="311" y="282"/>
                  <a:pt x="311" y="282"/>
                  <a:pt x="311" y="282"/>
                </a:cubicBezTo>
                <a:lnTo>
                  <a:pt x="304" y="282"/>
                </a:lnTo>
                <a:cubicBezTo>
                  <a:pt x="297" y="282"/>
                  <a:pt x="297" y="282"/>
                  <a:pt x="290" y="282"/>
                </a:cubicBezTo>
                <a:cubicBezTo>
                  <a:pt x="15" y="169"/>
                  <a:pt x="15" y="169"/>
                  <a:pt x="15" y="169"/>
                </a:cubicBezTo>
                <a:cubicBezTo>
                  <a:pt x="7" y="162"/>
                  <a:pt x="0" y="155"/>
                  <a:pt x="0" y="141"/>
                </a:cubicBezTo>
                <a:cubicBezTo>
                  <a:pt x="0" y="134"/>
                  <a:pt x="7" y="120"/>
                  <a:pt x="15" y="120"/>
                </a:cubicBezTo>
                <a:cubicBezTo>
                  <a:pt x="290" y="7"/>
                  <a:pt x="290" y="7"/>
                  <a:pt x="290" y="7"/>
                </a:cubicBezTo>
                <a:cubicBezTo>
                  <a:pt x="297" y="0"/>
                  <a:pt x="297" y="0"/>
                  <a:pt x="304" y="0"/>
                </a:cubicBezTo>
                <a:cubicBezTo>
                  <a:pt x="304" y="0"/>
                  <a:pt x="311" y="0"/>
                  <a:pt x="311" y="7"/>
                </a:cubicBezTo>
                <a:cubicBezTo>
                  <a:pt x="587" y="120"/>
                  <a:pt x="587" y="120"/>
                  <a:pt x="587" y="120"/>
                </a:cubicBezTo>
                <a:cubicBezTo>
                  <a:pt x="594" y="120"/>
                  <a:pt x="601" y="134"/>
                  <a:pt x="601" y="141"/>
                </a:cubicBezTo>
                <a:cubicBezTo>
                  <a:pt x="601" y="155"/>
                  <a:pt x="594" y="162"/>
                  <a:pt x="587" y="169"/>
                </a:cubicBezTo>
                <a:close/>
                <a:moveTo>
                  <a:pt x="29" y="360"/>
                </a:moveTo>
                <a:lnTo>
                  <a:pt x="29" y="360"/>
                </a:lnTo>
                <a:cubicBezTo>
                  <a:pt x="36" y="360"/>
                  <a:pt x="36" y="360"/>
                  <a:pt x="43" y="360"/>
                </a:cubicBezTo>
                <a:cubicBezTo>
                  <a:pt x="304" y="473"/>
                  <a:pt x="304" y="473"/>
                  <a:pt x="304" y="473"/>
                </a:cubicBezTo>
                <a:cubicBezTo>
                  <a:pt x="566" y="360"/>
                  <a:pt x="566" y="360"/>
                  <a:pt x="566" y="360"/>
                </a:cubicBezTo>
                <a:lnTo>
                  <a:pt x="573" y="360"/>
                </a:lnTo>
                <a:cubicBezTo>
                  <a:pt x="594" y="360"/>
                  <a:pt x="601" y="374"/>
                  <a:pt x="601" y="388"/>
                </a:cubicBezTo>
                <a:cubicBezTo>
                  <a:pt x="601" y="403"/>
                  <a:pt x="594" y="410"/>
                  <a:pt x="587" y="417"/>
                </a:cubicBezTo>
                <a:cubicBezTo>
                  <a:pt x="311" y="530"/>
                  <a:pt x="311" y="530"/>
                  <a:pt x="311" y="530"/>
                </a:cubicBezTo>
                <a:lnTo>
                  <a:pt x="304" y="530"/>
                </a:lnTo>
                <a:cubicBezTo>
                  <a:pt x="297" y="530"/>
                  <a:pt x="297" y="530"/>
                  <a:pt x="290" y="530"/>
                </a:cubicBezTo>
                <a:cubicBezTo>
                  <a:pt x="15" y="417"/>
                  <a:pt x="15" y="417"/>
                  <a:pt x="15" y="417"/>
                </a:cubicBezTo>
                <a:cubicBezTo>
                  <a:pt x="7" y="410"/>
                  <a:pt x="0" y="403"/>
                  <a:pt x="0" y="388"/>
                </a:cubicBezTo>
                <a:cubicBezTo>
                  <a:pt x="0" y="374"/>
                  <a:pt x="15" y="360"/>
                  <a:pt x="29" y="360"/>
                </a:cubicBezTo>
                <a:close/>
              </a:path>
            </a:pathLst>
          </a:custGeom>
          <a:solidFill>
            <a:sysClr val="window" lastClr="FFFFFF"/>
          </a:solidFill>
          <a:ln>
            <a:noFill/>
          </a:ln>
          <a:effectLst/>
        </p:spPr>
        <p:txBody>
          <a:bodyPr wrap="none" anchor="ctr"/>
          <a:lstStyle/>
          <a:p>
            <a:endParaRPr lang="en-US" sz="6000"/>
          </a:p>
        </p:txBody>
      </p:sp>
      <p:sp>
        <p:nvSpPr>
          <p:cNvPr id="193" name="Freeform 107"/>
          <p:cNvSpPr>
            <a:spLocks noChangeArrowheads="1"/>
          </p:cNvSpPr>
          <p:nvPr>
            <p:custDataLst>
              <p:tags r:id="rId7"/>
            </p:custDataLst>
          </p:nvPr>
        </p:nvSpPr>
        <p:spPr bwMode="auto">
          <a:xfrm>
            <a:off x="11885132" y="10633370"/>
            <a:ext cx="616724" cy="674906"/>
          </a:xfrm>
          <a:custGeom>
            <a:avLst/>
            <a:gdLst>
              <a:gd name="T0" fmla="*/ 165386 w 467"/>
              <a:gd name="T1" fmla="*/ 89186 h 510"/>
              <a:gd name="T2" fmla="*/ 165386 w 467"/>
              <a:gd name="T3" fmla="*/ 89186 h 510"/>
              <a:gd name="T4" fmla="*/ 165386 w 467"/>
              <a:gd name="T5" fmla="*/ 89186 h 510"/>
              <a:gd name="T6" fmla="*/ 165386 w 467"/>
              <a:gd name="T7" fmla="*/ 89186 h 510"/>
              <a:gd name="T8" fmla="*/ 83954 w 467"/>
              <a:gd name="T9" fmla="*/ 10110 h 510"/>
              <a:gd name="T10" fmla="*/ 22700 w 467"/>
              <a:gd name="T11" fmla="*/ 10110 h 510"/>
              <a:gd name="T12" fmla="*/ 10089 w 467"/>
              <a:gd name="T13" fmla="*/ 10110 h 510"/>
              <a:gd name="T14" fmla="*/ 20178 w 467"/>
              <a:gd name="T15" fmla="*/ 0 h 510"/>
              <a:gd name="T16" fmla="*/ 20178 w 467"/>
              <a:gd name="T17" fmla="*/ 0 h 510"/>
              <a:gd name="T18" fmla="*/ 83954 w 467"/>
              <a:gd name="T19" fmla="*/ 0 h 510"/>
              <a:gd name="T20" fmla="*/ 83954 w 467"/>
              <a:gd name="T21" fmla="*/ 0 h 510"/>
              <a:gd name="T22" fmla="*/ 83954 w 467"/>
              <a:gd name="T23" fmla="*/ 0 h 510"/>
              <a:gd name="T24" fmla="*/ 91521 w 467"/>
              <a:gd name="T25" fmla="*/ 5055 h 510"/>
              <a:gd name="T26" fmla="*/ 147731 w 467"/>
              <a:gd name="T27" fmla="*/ 58856 h 510"/>
              <a:gd name="T28" fmla="*/ 147731 w 467"/>
              <a:gd name="T29" fmla="*/ 58856 h 510"/>
              <a:gd name="T30" fmla="*/ 165386 w 467"/>
              <a:gd name="T31" fmla="*/ 74021 h 510"/>
              <a:gd name="T32" fmla="*/ 167909 w 467"/>
              <a:gd name="T33" fmla="*/ 81604 h 510"/>
              <a:gd name="T34" fmla="*/ 165386 w 467"/>
              <a:gd name="T35" fmla="*/ 89186 h 510"/>
              <a:gd name="T36" fmla="*/ 73865 w 467"/>
              <a:gd name="T37" fmla="*/ 20581 h 510"/>
              <a:gd name="T38" fmla="*/ 73865 w 467"/>
              <a:gd name="T39" fmla="*/ 20581 h 510"/>
              <a:gd name="T40" fmla="*/ 73865 w 467"/>
              <a:gd name="T41" fmla="*/ 20581 h 510"/>
              <a:gd name="T42" fmla="*/ 73865 w 467"/>
              <a:gd name="T43" fmla="*/ 20581 h 510"/>
              <a:gd name="T44" fmla="*/ 81432 w 467"/>
              <a:gd name="T45" fmla="*/ 25637 h 510"/>
              <a:gd name="T46" fmla="*/ 157820 w 467"/>
              <a:gd name="T47" fmla="*/ 99658 h 510"/>
              <a:gd name="T48" fmla="*/ 162864 w 467"/>
              <a:gd name="T49" fmla="*/ 104713 h 510"/>
              <a:gd name="T50" fmla="*/ 162864 w 467"/>
              <a:gd name="T51" fmla="*/ 104713 h 510"/>
              <a:gd name="T52" fmla="*/ 162864 w 467"/>
              <a:gd name="T53" fmla="*/ 104713 h 510"/>
              <a:gd name="T54" fmla="*/ 162864 w 467"/>
              <a:gd name="T55" fmla="*/ 104713 h 510"/>
              <a:gd name="T56" fmla="*/ 162864 w 467"/>
              <a:gd name="T57" fmla="*/ 107240 h 510"/>
              <a:gd name="T58" fmla="*/ 162864 w 467"/>
              <a:gd name="T59" fmla="*/ 107240 h 510"/>
              <a:gd name="T60" fmla="*/ 162864 w 467"/>
              <a:gd name="T61" fmla="*/ 107240 h 510"/>
              <a:gd name="T62" fmla="*/ 162864 w 467"/>
              <a:gd name="T63" fmla="*/ 107240 h 510"/>
              <a:gd name="T64" fmla="*/ 160342 w 467"/>
              <a:gd name="T65" fmla="*/ 112295 h 510"/>
              <a:gd name="T66" fmla="*/ 160342 w 467"/>
              <a:gd name="T67" fmla="*/ 112295 h 510"/>
              <a:gd name="T68" fmla="*/ 101970 w 467"/>
              <a:gd name="T69" fmla="*/ 181261 h 510"/>
              <a:gd name="T70" fmla="*/ 101970 w 467"/>
              <a:gd name="T71" fmla="*/ 181261 h 510"/>
              <a:gd name="T72" fmla="*/ 94043 w 467"/>
              <a:gd name="T73" fmla="*/ 183789 h 510"/>
              <a:gd name="T74" fmla="*/ 94043 w 467"/>
              <a:gd name="T75" fmla="*/ 183789 h 510"/>
              <a:gd name="T76" fmla="*/ 94043 w 467"/>
              <a:gd name="T77" fmla="*/ 183789 h 510"/>
              <a:gd name="T78" fmla="*/ 94043 w 467"/>
              <a:gd name="T79" fmla="*/ 183789 h 510"/>
              <a:gd name="T80" fmla="*/ 91521 w 467"/>
              <a:gd name="T81" fmla="*/ 183789 h 510"/>
              <a:gd name="T82" fmla="*/ 91521 w 467"/>
              <a:gd name="T83" fmla="*/ 183789 h 510"/>
              <a:gd name="T84" fmla="*/ 86477 w 467"/>
              <a:gd name="T85" fmla="*/ 181261 h 510"/>
              <a:gd name="T86" fmla="*/ 86477 w 467"/>
              <a:gd name="T87" fmla="*/ 181261 h 510"/>
              <a:gd name="T88" fmla="*/ 2522 w 467"/>
              <a:gd name="T89" fmla="*/ 104713 h 510"/>
              <a:gd name="T90" fmla="*/ 2522 w 467"/>
              <a:gd name="T91" fmla="*/ 104713 h 510"/>
              <a:gd name="T92" fmla="*/ 0 w 467"/>
              <a:gd name="T93" fmla="*/ 97130 h 510"/>
              <a:gd name="T94" fmla="*/ 0 w 467"/>
              <a:gd name="T95" fmla="*/ 97130 h 510"/>
              <a:gd name="T96" fmla="*/ 0 w 467"/>
              <a:gd name="T97" fmla="*/ 40802 h 510"/>
              <a:gd name="T98" fmla="*/ 0 w 467"/>
              <a:gd name="T99" fmla="*/ 30692 h 510"/>
              <a:gd name="T100" fmla="*/ 0 w 467"/>
              <a:gd name="T101" fmla="*/ 30692 h 510"/>
              <a:gd name="T102" fmla="*/ 0 w 467"/>
              <a:gd name="T103" fmla="*/ 30692 h 510"/>
              <a:gd name="T104" fmla="*/ 10089 w 467"/>
              <a:gd name="T105" fmla="*/ 20581 h 510"/>
              <a:gd name="T106" fmla="*/ 10089 w 467"/>
              <a:gd name="T107" fmla="*/ 20581 h 510"/>
              <a:gd name="T108" fmla="*/ 73865 w 467"/>
              <a:gd name="T109" fmla="*/ 20581 h 510"/>
              <a:gd name="T110" fmla="*/ 25222 w 467"/>
              <a:gd name="T111" fmla="*/ 61383 h 510"/>
              <a:gd name="T112" fmla="*/ 25222 w 467"/>
              <a:gd name="T113" fmla="*/ 61383 h 510"/>
              <a:gd name="T114" fmla="*/ 40716 w 467"/>
              <a:gd name="T115" fmla="*/ 48385 h 510"/>
              <a:gd name="T116" fmla="*/ 25222 w 467"/>
              <a:gd name="T117" fmla="*/ 35747 h 510"/>
              <a:gd name="T118" fmla="*/ 12611 w 467"/>
              <a:gd name="T119" fmla="*/ 48385 h 510"/>
              <a:gd name="T120" fmla="*/ 25222 w 467"/>
              <a:gd name="T121" fmla="*/ 61383 h 51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67" h="510">
                <a:moveTo>
                  <a:pt x="459" y="247"/>
                </a:moveTo>
                <a:lnTo>
                  <a:pt x="459" y="247"/>
                </a:lnTo>
                <a:cubicBezTo>
                  <a:pt x="233" y="28"/>
                  <a:pt x="233" y="28"/>
                  <a:pt x="233" y="28"/>
                </a:cubicBezTo>
                <a:cubicBezTo>
                  <a:pt x="63" y="28"/>
                  <a:pt x="63" y="28"/>
                  <a:pt x="63" y="28"/>
                </a:cubicBezTo>
                <a:cubicBezTo>
                  <a:pt x="28" y="28"/>
                  <a:pt x="28" y="28"/>
                  <a:pt x="28" y="28"/>
                </a:cubicBezTo>
                <a:cubicBezTo>
                  <a:pt x="28" y="14"/>
                  <a:pt x="35" y="0"/>
                  <a:pt x="56" y="0"/>
                </a:cubicBezTo>
                <a:cubicBezTo>
                  <a:pt x="233" y="0"/>
                  <a:pt x="233" y="0"/>
                  <a:pt x="233" y="0"/>
                </a:cubicBezTo>
                <a:cubicBezTo>
                  <a:pt x="240" y="0"/>
                  <a:pt x="247" y="7"/>
                  <a:pt x="254" y="14"/>
                </a:cubicBezTo>
                <a:cubicBezTo>
                  <a:pt x="410" y="163"/>
                  <a:pt x="410" y="163"/>
                  <a:pt x="410" y="163"/>
                </a:cubicBezTo>
                <a:cubicBezTo>
                  <a:pt x="459" y="205"/>
                  <a:pt x="459" y="205"/>
                  <a:pt x="459" y="205"/>
                </a:cubicBezTo>
                <a:cubicBezTo>
                  <a:pt x="466" y="212"/>
                  <a:pt x="466" y="219"/>
                  <a:pt x="466" y="226"/>
                </a:cubicBezTo>
                <a:cubicBezTo>
                  <a:pt x="466" y="233"/>
                  <a:pt x="466" y="240"/>
                  <a:pt x="459" y="247"/>
                </a:cubicBezTo>
                <a:close/>
                <a:moveTo>
                  <a:pt x="205" y="57"/>
                </a:moveTo>
                <a:lnTo>
                  <a:pt x="205" y="57"/>
                </a:lnTo>
                <a:cubicBezTo>
                  <a:pt x="212" y="57"/>
                  <a:pt x="219" y="64"/>
                  <a:pt x="226" y="71"/>
                </a:cubicBezTo>
                <a:cubicBezTo>
                  <a:pt x="438" y="276"/>
                  <a:pt x="438" y="276"/>
                  <a:pt x="438" y="276"/>
                </a:cubicBezTo>
                <a:cubicBezTo>
                  <a:pt x="445" y="276"/>
                  <a:pt x="445" y="283"/>
                  <a:pt x="452" y="290"/>
                </a:cubicBezTo>
                <a:cubicBezTo>
                  <a:pt x="452" y="290"/>
                  <a:pt x="452" y="290"/>
                  <a:pt x="452" y="297"/>
                </a:cubicBezTo>
                <a:cubicBezTo>
                  <a:pt x="452" y="304"/>
                  <a:pt x="445" y="311"/>
                  <a:pt x="445" y="311"/>
                </a:cubicBezTo>
                <a:cubicBezTo>
                  <a:pt x="283" y="502"/>
                  <a:pt x="283" y="502"/>
                  <a:pt x="283" y="502"/>
                </a:cubicBezTo>
                <a:cubicBezTo>
                  <a:pt x="275" y="509"/>
                  <a:pt x="268" y="509"/>
                  <a:pt x="261" y="509"/>
                </a:cubicBezTo>
                <a:lnTo>
                  <a:pt x="254" y="509"/>
                </a:lnTo>
                <a:cubicBezTo>
                  <a:pt x="254" y="509"/>
                  <a:pt x="247" y="509"/>
                  <a:pt x="240" y="502"/>
                </a:cubicBezTo>
                <a:cubicBezTo>
                  <a:pt x="7" y="290"/>
                  <a:pt x="7" y="290"/>
                  <a:pt x="7" y="290"/>
                </a:cubicBezTo>
                <a:cubicBezTo>
                  <a:pt x="0" y="283"/>
                  <a:pt x="0" y="276"/>
                  <a:pt x="0" y="269"/>
                </a:cubicBezTo>
                <a:cubicBezTo>
                  <a:pt x="0" y="113"/>
                  <a:pt x="0" y="113"/>
                  <a:pt x="0" y="113"/>
                </a:cubicBezTo>
                <a:cubicBezTo>
                  <a:pt x="0" y="85"/>
                  <a:pt x="0" y="85"/>
                  <a:pt x="0" y="85"/>
                </a:cubicBezTo>
                <a:cubicBezTo>
                  <a:pt x="0" y="71"/>
                  <a:pt x="7" y="57"/>
                  <a:pt x="28" y="57"/>
                </a:cubicBezTo>
                <a:lnTo>
                  <a:pt x="205" y="57"/>
                </a:lnTo>
                <a:close/>
                <a:moveTo>
                  <a:pt x="70" y="170"/>
                </a:moveTo>
                <a:lnTo>
                  <a:pt x="70" y="170"/>
                </a:lnTo>
                <a:cubicBezTo>
                  <a:pt x="92" y="170"/>
                  <a:pt x="113" y="156"/>
                  <a:pt x="113" y="134"/>
                </a:cubicBezTo>
                <a:cubicBezTo>
                  <a:pt x="113" y="113"/>
                  <a:pt x="92" y="99"/>
                  <a:pt x="70" y="99"/>
                </a:cubicBezTo>
                <a:cubicBezTo>
                  <a:pt x="49" y="99"/>
                  <a:pt x="35" y="113"/>
                  <a:pt x="35" y="134"/>
                </a:cubicBezTo>
                <a:cubicBezTo>
                  <a:pt x="35" y="156"/>
                  <a:pt x="49" y="170"/>
                  <a:pt x="70" y="170"/>
                </a:cubicBezTo>
                <a:close/>
              </a:path>
            </a:pathLst>
          </a:custGeom>
          <a:solidFill>
            <a:sysClr val="window" lastClr="FFFFFF"/>
          </a:solidFill>
          <a:ln>
            <a:noFill/>
          </a:ln>
          <a:effectLst/>
        </p:spPr>
        <p:txBody>
          <a:bodyPr wrap="none" anchor="ctr"/>
          <a:lstStyle/>
          <a:p>
            <a:endParaRPr lang="en-US" sz="6000"/>
          </a:p>
        </p:txBody>
      </p:sp>
      <p:sp>
        <p:nvSpPr>
          <p:cNvPr id="91" name="Freeform 106"/>
          <p:cNvSpPr>
            <a:spLocks noChangeArrowheads="1"/>
          </p:cNvSpPr>
          <p:nvPr>
            <p:custDataLst>
              <p:tags r:id="rId8"/>
            </p:custDataLst>
          </p:nvPr>
        </p:nvSpPr>
        <p:spPr bwMode="auto">
          <a:xfrm>
            <a:off x="8659396" y="7474542"/>
            <a:ext cx="797090" cy="721454"/>
          </a:xfrm>
          <a:custGeom>
            <a:avLst/>
            <a:gdLst>
              <a:gd name="T0" fmla="*/ 207003 w 602"/>
              <a:gd name="T1" fmla="*/ 196489 h 545"/>
              <a:gd name="T2" fmla="*/ 207003 w 602"/>
              <a:gd name="T3" fmla="*/ 196489 h 545"/>
              <a:gd name="T4" fmla="*/ 188940 w 602"/>
              <a:gd name="T5" fmla="*/ 196489 h 545"/>
              <a:gd name="T6" fmla="*/ 188940 w 602"/>
              <a:gd name="T7" fmla="*/ 114859 h 545"/>
              <a:gd name="T8" fmla="*/ 188940 w 602"/>
              <a:gd name="T9" fmla="*/ 50928 h 545"/>
              <a:gd name="T10" fmla="*/ 207003 w 602"/>
              <a:gd name="T11" fmla="*/ 50928 h 545"/>
              <a:gd name="T12" fmla="*/ 217119 w 602"/>
              <a:gd name="T13" fmla="*/ 61403 h 545"/>
              <a:gd name="T14" fmla="*/ 217119 w 602"/>
              <a:gd name="T15" fmla="*/ 124973 h 545"/>
              <a:gd name="T16" fmla="*/ 217119 w 602"/>
              <a:gd name="T17" fmla="*/ 165787 h 545"/>
              <a:gd name="T18" fmla="*/ 217119 w 602"/>
              <a:gd name="T19" fmla="*/ 186375 h 545"/>
              <a:gd name="T20" fmla="*/ 207003 w 602"/>
              <a:gd name="T21" fmla="*/ 196489 h 545"/>
              <a:gd name="T22" fmla="*/ 35765 w 602"/>
              <a:gd name="T23" fmla="*/ 196489 h 545"/>
              <a:gd name="T24" fmla="*/ 35765 w 602"/>
              <a:gd name="T25" fmla="*/ 196489 h 545"/>
              <a:gd name="T26" fmla="*/ 35765 w 602"/>
              <a:gd name="T27" fmla="*/ 114859 h 545"/>
              <a:gd name="T28" fmla="*/ 35765 w 602"/>
              <a:gd name="T29" fmla="*/ 112331 h 545"/>
              <a:gd name="T30" fmla="*/ 35765 w 602"/>
              <a:gd name="T31" fmla="*/ 50928 h 545"/>
              <a:gd name="T32" fmla="*/ 56357 w 602"/>
              <a:gd name="T33" fmla="*/ 50928 h 545"/>
              <a:gd name="T34" fmla="*/ 107295 w 602"/>
              <a:gd name="T35" fmla="*/ 0 h 545"/>
              <a:gd name="T36" fmla="*/ 158233 w 602"/>
              <a:gd name="T37" fmla="*/ 50928 h 545"/>
              <a:gd name="T38" fmla="*/ 178825 w 602"/>
              <a:gd name="T39" fmla="*/ 50928 h 545"/>
              <a:gd name="T40" fmla="*/ 178825 w 602"/>
              <a:gd name="T41" fmla="*/ 114859 h 545"/>
              <a:gd name="T42" fmla="*/ 178825 w 602"/>
              <a:gd name="T43" fmla="*/ 196489 h 545"/>
              <a:gd name="T44" fmla="*/ 35765 w 602"/>
              <a:gd name="T45" fmla="*/ 196489 h 545"/>
              <a:gd name="T46" fmla="*/ 107295 w 602"/>
              <a:gd name="T47" fmla="*/ 20588 h 545"/>
              <a:gd name="T48" fmla="*/ 107295 w 602"/>
              <a:gd name="T49" fmla="*/ 20588 h 545"/>
              <a:gd name="T50" fmla="*/ 76588 w 602"/>
              <a:gd name="T51" fmla="*/ 50928 h 545"/>
              <a:gd name="T52" fmla="*/ 138002 w 602"/>
              <a:gd name="T53" fmla="*/ 50928 h 545"/>
              <a:gd name="T54" fmla="*/ 107295 w 602"/>
              <a:gd name="T55" fmla="*/ 20588 h 545"/>
              <a:gd name="T56" fmla="*/ 0 w 602"/>
              <a:gd name="T57" fmla="*/ 186375 h 545"/>
              <a:gd name="T58" fmla="*/ 0 w 602"/>
              <a:gd name="T59" fmla="*/ 186375 h 545"/>
              <a:gd name="T60" fmla="*/ 0 w 602"/>
              <a:gd name="T61" fmla="*/ 165787 h 545"/>
              <a:gd name="T62" fmla="*/ 0 w 602"/>
              <a:gd name="T63" fmla="*/ 124973 h 545"/>
              <a:gd name="T64" fmla="*/ 0 w 602"/>
              <a:gd name="T65" fmla="*/ 61403 h 545"/>
              <a:gd name="T66" fmla="*/ 10477 w 602"/>
              <a:gd name="T67" fmla="*/ 50928 h 545"/>
              <a:gd name="T68" fmla="*/ 25650 w 602"/>
              <a:gd name="T69" fmla="*/ 50928 h 545"/>
              <a:gd name="T70" fmla="*/ 25650 w 602"/>
              <a:gd name="T71" fmla="*/ 112331 h 545"/>
              <a:gd name="T72" fmla="*/ 25650 w 602"/>
              <a:gd name="T73" fmla="*/ 114859 h 545"/>
              <a:gd name="T74" fmla="*/ 25650 w 602"/>
              <a:gd name="T75" fmla="*/ 196489 h 545"/>
              <a:gd name="T76" fmla="*/ 10477 w 602"/>
              <a:gd name="T77" fmla="*/ 196489 h 545"/>
              <a:gd name="T78" fmla="*/ 0 w 602"/>
              <a:gd name="T79" fmla="*/ 186375 h 54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02" h="545">
                <a:moveTo>
                  <a:pt x="573" y="544"/>
                </a:moveTo>
                <a:lnTo>
                  <a:pt x="573" y="544"/>
                </a:lnTo>
                <a:cubicBezTo>
                  <a:pt x="523" y="544"/>
                  <a:pt x="523" y="544"/>
                  <a:pt x="523" y="544"/>
                </a:cubicBezTo>
                <a:cubicBezTo>
                  <a:pt x="523" y="318"/>
                  <a:pt x="523" y="318"/>
                  <a:pt x="523" y="318"/>
                </a:cubicBezTo>
                <a:cubicBezTo>
                  <a:pt x="523" y="141"/>
                  <a:pt x="523" y="141"/>
                  <a:pt x="523" y="141"/>
                </a:cubicBezTo>
                <a:cubicBezTo>
                  <a:pt x="573" y="141"/>
                  <a:pt x="573" y="141"/>
                  <a:pt x="573" y="141"/>
                </a:cubicBezTo>
                <a:cubicBezTo>
                  <a:pt x="587" y="141"/>
                  <a:pt x="601" y="148"/>
                  <a:pt x="601" y="170"/>
                </a:cubicBezTo>
                <a:cubicBezTo>
                  <a:pt x="601" y="346"/>
                  <a:pt x="601" y="346"/>
                  <a:pt x="601" y="346"/>
                </a:cubicBezTo>
                <a:cubicBezTo>
                  <a:pt x="601" y="459"/>
                  <a:pt x="601" y="459"/>
                  <a:pt x="601" y="459"/>
                </a:cubicBezTo>
                <a:cubicBezTo>
                  <a:pt x="601" y="516"/>
                  <a:pt x="601" y="516"/>
                  <a:pt x="601" y="516"/>
                </a:cubicBezTo>
                <a:cubicBezTo>
                  <a:pt x="601" y="530"/>
                  <a:pt x="587" y="544"/>
                  <a:pt x="573" y="544"/>
                </a:cubicBezTo>
                <a:close/>
                <a:moveTo>
                  <a:pt x="99" y="544"/>
                </a:moveTo>
                <a:lnTo>
                  <a:pt x="99" y="544"/>
                </a:lnTo>
                <a:cubicBezTo>
                  <a:pt x="99" y="318"/>
                  <a:pt x="99" y="318"/>
                  <a:pt x="99" y="318"/>
                </a:cubicBezTo>
                <a:cubicBezTo>
                  <a:pt x="99" y="311"/>
                  <a:pt x="99" y="311"/>
                  <a:pt x="99" y="311"/>
                </a:cubicBezTo>
                <a:cubicBezTo>
                  <a:pt x="99" y="141"/>
                  <a:pt x="99" y="141"/>
                  <a:pt x="99" y="141"/>
                </a:cubicBezTo>
                <a:cubicBezTo>
                  <a:pt x="156" y="141"/>
                  <a:pt x="156" y="141"/>
                  <a:pt x="156" y="141"/>
                </a:cubicBezTo>
                <a:cubicBezTo>
                  <a:pt x="156" y="64"/>
                  <a:pt x="219" y="0"/>
                  <a:pt x="297" y="0"/>
                </a:cubicBezTo>
                <a:cubicBezTo>
                  <a:pt x="375" y="0"/>
                  <a:pt x="438" y="64"/>
                  <a:pt x="438" y="141"/>
                </a:cubicBezTo>
                <a:cubicBezTo>
                  <a:pt x="495" y="141"/>
                  <a:pt x="495" y="141"/>
                  <a:pt x="495" y="141"/>
                </a:cubicBezTo>
                <a:cubicBezTo>
                  <a:pt x="495" y="318"/>
                  <a:pt x="495" y="318"/>
                  <a:pt x="495" y="318"/>
                </a:cubicBezTo>
                <a:cubicBezTo>
                  <a:pt x="495" y="544"/>
                  <a:pt x="495" y="544"/>
                  <a:pt x="495" y="544"/>
                </a:cubicBezTo>
                <a:lnTo>
                  <a:pt x="99" y="544"/>
                </a:lnTo>
                <a:close/>
                <a:moveTo>
                  <a:pt x="297" y="57"/>
                </a:moveTo>
                <a:lnTo>
                  <a:pt x="297" y="57"/>
                </a:lnTo>
                <a:cubicBezTo>
                  <a:pt x="255" y="57"/>
                  <a:pt x="212" y="92"/>
                  <a:pt x="212" y="141"/>
                </a:cubicBezTo>
                <a:cubicBezTo>
                  <a:pt x="382" y="141"/>
                  <a:pt x="382" y="141"/>
                  <a:pt x="382" y="141"/>
                </a:cubicBezTo>
                <a:cubicBezTo>
                  <a:pt x="382" y="92"/>
                  <a:pt x="347" y="57"/>
                  <a:pt x="297" y="57"/>
                </a:cubicBezTo>
                <a:close/>
                <a:moveTo>
                  <a:pt x="0" y="516"/>
                </a:moveTo>
                <a:lnTo>
                  <a:pt x="0" y="516"/>
                </a:lnTo>
                <a:cubicBezTo>
                  <a:pt x="0" y="459"/>
                  <a:pt x="0" y="459"/>
                  <a:pt x="0" y="459"/>
                </a:cubicBezTo>
                <a:cubicBezTo>
                  <a:pt x="0" y="346"/>
                  <a:pt x="0" y="346"/>
                  <a:pt x="0" y="346"/>
                </a:cubicBezTo>
                <a:cubicBezTo>
                  <a:pt x="0" y="170"/>
                  <a:pt x="0" y="170"/>
                  <a:pt x="0" y="170"/>
                </a:cubicBezTo>
                <a:cubicBezTo>
                  <a:pt x="0" y="148"/>
                  <a:pt x="7" y="141"/>
                  <a:pt x="29" y="141"/>
                </a:cubicBezTo>
                <a:cubicBezTo>
                  <a:pt x="71" y="141"/>
                  <a:pt x="71" y="141"/>
                  <a:pt x="71" y="141"/>
                </a:cubicBezTo>
                <a:cubicBezTo>
                  <a:pt x="71" y="311"/>
                  <a:pt x="71" y="311"/>
                  <a:pt x="71" y="311"/>
                </a:cubicBezTo>
                <a:cubicBezTo>
                  <a:pt x="71" y="318"/>
                  <a:pt x="71" y="318"/>
                  <a:pt x="71" y="318"/>
                </a:cubicBezTo>
                <a:cubicBezTo>
                  <a:pt x="71" y="544"/>
                  <a:pt x="71" y="544"/>
                  <a:pt x="71" y="544"/>
                </a:cubicBezTo>
                <a:cubicBezTo>
                  <a:pt x="29" y="544"/>
                  <a:pt x="29" y="544"/>
                  <a:pt x="29" y="544"/>
                </a:cubicBezTo>
                <a:cubicBezTo>
                  <a:pt x="7" y="544"/>
                  <a:pt x="0" y="530"/>
                  <a:pt x="0" y="516"/>
                </a:cubicBezTo>
                <a:close/>
              </a:path>
            </a:pathLst>
          </a:custGeom>
          <a:solidFill>
            <a:sysClr val="window" lastClr="FFFFFF"/>
          </a:solidFill>
          <a:ln>
            <a:noFill/>
          </a:ln>
          <a:effectLst/>
        </p:spPr>
        <p:txBody>
          <a:bodyPr wrap="none" anchor="ctr"/>
          <a:lstStyle/>
          <a:p>
            <a:endParaRPr lang="en-US" sz="6000"/>
          </a:p>
        </p:txBody>
      </p:sp>
      <p:sp>
        <p:nvSpPr>
          <p:cNvPr id="55" name="矩形 54"/>
          <p:cNvSpPr/>
          <p:nvPr>
            <p:custDataLst>
              <p:tags r:id="rId9"/>
            </p:custDataLst>
          </p:nvPr>
        </p:nvSpPr>
        <p:spPr>
          <a:xfrm>
            <a:off x="3910728" y="7671660"/>
            <a:ext cx="3354534" cy="901230"/>
          </a:xfrm>
          <a:prstGeom prst="rect">
            <a:avLst/>
          </a:prstGeom>
          <a:solidFill>
            <a:srgbClr val="69A35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endParaRPr lang="zh-CN" altLang="en-US" sz="6000"/>
          </a:p>
        </p:txBody>
      </p:sp>
      <p:sp>
        <p:nvSpPr>
          <p:cNvPr id="57" name="矩形 56"/>
          <p:cNvSpPr/>
          <p:nvPr>
            <p:custDataLst>
              <p:tags r:id="rId10"/>
            </p:custDataLst>
          </p:nvPr>
        </p:nvSpPr>
        <p:spPr>
          <a:xfrm>
            <a:off x="3910728" y="4930434"/>
            <a:ext cx="3354534" cy="901230"/>
          </a:xfrm>
          <a:prstGeom prst="rect">
            <a:avLst/>
          </a:prstGeom>
          <a:solidFill>
            <a:srgbClr val="1F74AD"/>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endParaRPr lang="zh-CN" altLang="en-US" sz="6000"/>
          </a:p>
        </p:txBody>
      </p:sp>
      <p:sp>
        <p:nvSpPr>
          <p:cNvPr id="58" name="TextBox 194"/>
          <p:cNvSpPr txBox="1"/>
          <p:nvPr>
            <p:custDataLst>
              <p:tags r:id="rId11"/>
            </p:custDataLst>
          </p:nvPr>
        </p:nvSpPr>
        <p:spPr>
          <a:xfrm>
            <a:off x="3910728" y="4979622"/>
            <a:ext cx="3354534" cy="812530"/>
          </a:xfrm>
          <a:prstGeom prst="rect">
            <a:avLst/>
          </a:prstGeom>
          <a:noFill/>
        </p:spPr>
        <p:txBody>
          <a:bodyPr wrap="square" lIns="180000" tIns="93600" rIns="180000" bIns="93600" rtlCol="0" anchor="b" anchorCtr="0">
            <a:normAutofit fontScale="50000"/>
          </a:bodyPr>
          <a:lstStyle/>
          <a:p>
            <a:pPr algn="ctr">
              <a:lnSpc>
                <a:spcPct val="120000"/>
              </a:lnSpc>
            </a:pPr>
            <a:r>
              <a:rPr lang="zh-CN" altLang="en-US" sz="6000" b="1" spc="300">
                <a:solidFill>
                  <a:sysClr val="window" lastClr="FFFFFF"/>
                </a:solidFill>
                <a:latin typeface="微软雅黑" panose="020B0503020204020204" charset="-122"/>
                <a:ea typeface="微软雅黑" panose="020B0503020204020204" charset="-122"/>
              </a:rPr>
              <a:t>无连接</a:t>
            </a:r>
            <a:endParaRPr lang="zh-CN" altLang="en-US" sz="6000" b="1" spc="300">
              <a:solidFill>
                <a:sysClr val="window" lastClr="FFFFFF"/>
              </a:solidFill>
              <a:latin typeface="微软雅黑" panose="020B0503020204020204" charset="-122"/>
              <a:ea typeface="微软雅黑" panose="020B0503020204020204" charset="-122"/>
            </a:endParaRPr>
          </a:p>
        </p:txBody>
      </p:sp>
      <p:sp>
        <p:nvSpPr>
          <p:cNvPr id="59" name="TextBox 195"/>
          <p:cNvSpPr txBox="1"/>
          <p:nvPr>
            <p:custDataLst>
              <p:tags r:id="rId12"/>
            </p:custDataLst>
          </p:nvPr>
        </p:nvSpPr>
        <p:spPr>
          <a:xfrm>
            <a:off x="3929558" y="5896698"/>
            <a:ext cx="3316872" cy="1253606"/>
          </a:xfrm>
          <a:prstGeom prst="rect">
            <a:avLst/>
          </a:prstGeom>
          <a:noFill/>
        </p:spPr>
        <p:txBody>
          <a:bodyPr wrap="square" tIns="0" rtlCol="0">
            <a:normAutofit/>
          </a:bodyPr>
          <a:lstStyle/>
          <a:p>
            <a:pPr algn="l" defTabSz="571500">
              <a:lnSpc>
                <a:spcPct val="120000"/>
              </a:lnSpc>
              <a:spcAft>
                <a:spcPts val="625"/>
              </a:spcAft>
            </a:pPr>
            <a:r>
              <a:rPr lang="zh-CN" altLang="en-US" sz="2400" b="1" spc="150">
                <a:solidFill>
                  <a:sysClr val="window" lastClr="FFFFFF">
                    <a:lumMod val="50000"/>
                  </a:sysClr>
                </a:solidFill>
                <a:latin typeface="微软雅黑" panose="020B0503020204020204" charset="-122"/>
                <a:ea typeface="微软雅黑" panose="020B0503020204020204" charset="-122"/>
                <a:cs typeface="+mn-ea"/>
                <a:sym typeface="+mn-lt"/>
              </a:rPr>
              <a:t>长连接</a:t>
            </a:r>
            <a:endParaRPr lang="zh-CN" altLang="en-US" sz="2400" b="1" spc="150">
              <a:solidFill>
                <a:sysClr val="window" lastClr="FFFFFF">
                  <a:lumMod val="50000"/>
                </a:sysClr>
              </a:solidFill>
              <a:latin typeface="微软雅黑" panose="020B0503020204020204" charset="-122"/>
              <a:ea typeface="微软雅黑" panose="020B0503020204020204" charset="-122"/>
              <a:cs typeface="+mn-ea"/>
              <a:sym typeface="+mn-lt"/>
            </a:endParaRPr>
          </a:p>
        </p:txBody>
      </p:sp>
      <p:sp>
        <p:nvSpPr>
          <p:cNvPr id="60" name="TextBox 200"/>
          <p:cNvSpPr txBox="1"/>
          <p:nvPr>
            <p:custDataLst>
              <p:tags r:id="rId13"/>
            </p:custDataLst>
          </p:nvPr>
        </p:nvSpPr>
        <p:spPr>
          <a:xfrm>
            <a:off x="3910728" y="7720848"/>
            <a:ext cx="3354534" cy="812530"/>
          </a:xfrm>
          <a:prstGeom prst="rect">
            <a:avLst/>
          </a:prstGeom>
          <a:noFill/>
        </p:spPr>
        <p:txBody>
          <a:bodyPr wrap="square" lIns="180000" tIns="93600" rIns="180000" bIns="93600" rtlCol="0" anchor="b" anchorCtr="0">
            <a:normAutofit fontScale="50000"/>
          </a:bodyPr>
          <a:lstStyle/>
          <a:p>
            <a:pPr algn="ctr">
              <a:lnSpc>
                <a:spcPct val="120000"/>
              </a:lnSpc>
            </a:pPr>
            <a:r>
              <a:rPr lang="zh-CN" altLang="en-US" sz="6000" b="1" spc="300">
                <a:solidFill>
                  <a:sysClr val="window" lastClr="FFFFFF"/>
                </a:solidFill>
                <a:latin typeface="微软雅黑" panose="020B0503020204020204" charset="-122"/>
                <a:ea typeface="微软雅黑" panose="020B0503020204020204" charset="-122"/>
              </a:rPr>
              <a:t>无阻塞控制</a:t>
            </a:r>
            <a:endParaRPr lang="zh-CN" altLang="en-US" sz="6000" b="1" spc="300">
              <a:solidFill>
                <a:sysClr val="window" lastClr="FFFFFF"/>
              </a:solidFill>
              <a:latin typeface="微软雅黑" panose="020B0503020204020204" charset="-122"/>
              <a:ea typeface="微软雅黑" panose="020B0503020204020204" charset="-122"/>
            </a:endParaRPr>
          </a:p>
        </p:txBody>
      </p:sp>
      <p:sp>
        <p:nvSpPr>
          <p:cNvPr id="61" name="TextBox 201"/>
          <p:cNvSpPr txBox="1"/>
          <p:nvPr>
            <p:custDataLst>
              <p:tags r:id="rId14"/>
            </p:custDataLst>
          </p:nvPr>
        </p:nvSpPr>
        <p:spPr>
          <a:xfrm>
            <a:off x="3929380" y="8649970"/>
            <a:ext cx="3333750" cy="1985010"/>
          </a:xfrm>
          <a:prstGeom prst="rect">
            <a:avLst/>
          </a:prstGeom>
          <a:noFill/>
        </p:spPr>
        <p:txBody>
          <a:bodyPr wrap="square" tIns="0" rtlCol="0">
            <a:normAutofit/>
          </a:bodyPr>
          <a:lstStyle/>
          <a:p>
            <a:pPr algn="l" defTabSz="571500">
              <a:lnSpc>
                <a:spcPct val="120000"/>
              </a:lnSpc>
              <a:spcAft>
                <a:spcPts val="625"/>
              </a:spcAft>
            </a:pPr>
            <a:r>
              <a:rPr lang="zh-CN" altLang="en-US" sz="2400" b="1" spc="150">
                <a:solidFill>
                  <a:sysClr val="window" lastClr="FFFFFF">
                    <a:lumMod val="50000"/>
                  </a:sysClr>
                </a:solidFill>
                <a:latin typeface="微软雅黑" panose="020B0503020204020204" charset="-122"/>
                <a:ea typeface="微软雅黑" panose="020B0503020204020204" charset="-122"/>
                <a:cs typeface="+mn-ea"/>
                <a:sym typeface="+mn-lt"/>
              </a:rPr>
              <a:t>面向报文</a:t>
            </a:r>
            <a:endParaRPr lang="zh-CN" altLang="en-US" sz="2400" b="1" spc="150">
              <a:solidFill>
                <a:sysClr val="window" lastClr="FFFFFF">
                  <a:lumMod val="50000"/>
                </a:sysClr>
              </a:solidFill>
              <a:latin typeface="微软雅黑" panose="020B0503020204020204" charset="-122"/>
              <a:ea typeface="微软雅黑" panose="020B0503020204020204" charset="-122"/>
              <a:cs typeface="+mn-ea"/>
              <a:sym typeface="+mn-lt"/>
            </a:endParaRPr>
          </a:p>
          <a:p>
            <a:pPr algn="l" defTabSz="571500">
              <a:lnSpc>
                <a:spcPct val="120000"/>
              </a:lnSpc>
              <a:spcAft>
                <a:spcPts val="625"/>
              </a:spcAft>
            </a:pPr>
            <a:r>
              <a:rPr lang="zh-CN" altLang="en-US" sz="2400" b="1" spc="150">
                <a:solidFill>
                  <a:sysClr val="window" lastClr="FFFFFF">
                    <a:lumMod val="50000"/>
                  </a:sysClr>
                </a:solidFill>
                <a:latin typeface="微软雅黑" panose="020B0503020204020204" charset="-122"/>
                <a:ea typeface="微软雅黑" panose="020B0503020204020204" charset="-122"/>
                <a:cs typeface="+mn-ea"/>
                <a:sym typeface="+mn-lt"/>
              </a:rPr>
              <a:t>最大努力交付</a:t>
            </a:r>
            <a:endParaRPr lang="zh-CN" altLang="en-US" sz="2400" b="1" spc="150">
              <a:solidFill>
                <a:sysClr val="window" lastClr="FFFFFF">
                  <a:lumMod val="50000"/>
                </a:sysClr>
              </a:solidFill>
              <a:latin typeface="微软雅黑" panose="020B0503020204020204" charset="-122"/>
              <a:ea typeface="微软雅黑" panose="020B0503020204020204" charset="-122"/>
              <a:cs typeface="+mn-ea"/>
              <a:sym typeface="+mn-lt"/>
            </a:endParaRPr>
          </a:p>
          <a:p>
            <a:pPr algn="l" defTabSz="571500">
              <a:lnSpc>
                <a:spcPct val="120000"/>
              </a:lnSpc>
              <a:spcAft>
                <a:spcPts val="625"/>
              </a:spcAft>
            </a:pPr>
            <a:r>
              <a:rPr lang="zh-CN" altLang="en-US" sz="2400" b="1" spc="150">
                <a:solidFill>
                  <a:sysClr val="window" lastClr="FFFFFF">
                    <a:lumMod val="50000"/>
                  </a:sysClr>
                </a:solidFill>
                <a:latin typeface="微软雅黑" panose="020B0503020204020204" charset="-122"/>
                <a:ea typeface="微软雅黑" panose="020B0503020204020204" charset="-122"/>
                <a:cs typeface="+mn-ea"/>
                <a:sym typeface="+mn-lt"/>
              </a:rPr>
              <a:t>分布式</a:t>
            </a:r>
            <a:endParaRPr lang="zh-CN" altLang="en-US" sz="2400" b="1" spc="150">
              <a:solidFill>
                <a:sysClr val="window" lastClr="FFFFFF">
                  <a:lumMod val="50000"/>
                </a:sysClr>
              </a:solidFill>
              <a:latin typeface="微软雅黑" panose="020B0503020204020204" charset="-122"/>
              <a:ea typeface="微软雅黑" panose="020B0503020204020204" charset="-122"/>
              <a:cs typeface="+mn-ea"/>
              <a:sym typeface="+mn-lt"/>
            </a:endParaRPr>
          </a:p>
        </p:txBody>
      </p:sp>
      <p:sp>
        <p:nvSpPr>
          <p:cNvPr id="64" name="矩形 63"/>
          <p:cNvSpPr/>
          <p:nvPr>
            <p:custDataLst>
              <p:tags r:id="rId15"/>
            </p:custDataLst>
          </p:nvPr>
        </p:nvSpPr>
        <p:spPr>
          <a:xfrm>
            <a:off x="17125074" y="7671660"/>
            <a:ext cx="3354534" cy="901230"/>
          </a:xfrm>
          <a:prstGeom prst="rect">
            <a:avLst/>
          </a:prstGeom>
          <a:solidFill>
            <a:srgbClr val="1AA3AA"/>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endParaRPr lang="zh-CN" altLang="en-US" sz="6000"/>
          </a:p>
        </p:txBody>
      </p:sp>
      <p:sp>
        <p:nvSpPr>
          <p:cNvPr id="65" name="矩形 64"/>
          <p:cNvSpPr/>
          <p:nvPr>
            <p:custDataLst>
              <p:tags r:id="rId16"/>
            </p:custDataLst>
          </p:nvPr>
        </p:nvSpPr>
        <p:spPr>
          <a:xfrm>
            <a:off x="17128154" y="4927548"/>
            <a:ext cx="3354534" cy="901230"/>
          </a:xfrm>
          <a:prstGeom prst="rect">
            <a:avLst/>
          </a:prstGeom>
          <a:solidFill>
            <a:srgbClr val="3498D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endParaRPr lang="zh-CN" altLang="en-US" sz="6000"/>
          </a:p>
        </p:txBody>
      </p:sp>
      <p:sp>
        <p:nvSpPr>
          <p:cNvPr id="66" name="TextBox 196"/>
          <p:cNvSpPr txBox="1"/>
          <p:nvPr>
            <p:custDataLst>
              <p:tags r:id="rId17"/>
            </p:custDataLst>
          </p:nvPr>
        </p:nvSpPr>
        <p:spPr>
          <a:xfrm>
            <a:off x="17125074" y="7720848"/>
            <a:ext cx="3354534" cy="812530"/>
          </a:xfrm>
          <a:prstGeom prst="rect">
            <a:avLst/>
          </a:prstGeom>
          <a:noFill/>
        </p:spPr>
        <p:txBody>
          <a:bodyPr wrap="square" lIns="180000" tIns="93600" rIns="180000" bIns="93600" rtlCol="0" anchor="b" anchorCtr="0">
            <a:normAutofit fontScale="50000"/>
          </a:bodyPr>
          <a:lstStyle/>
          <a:p>
            <a:pPr algn="ctr">
              <a:lnSpc>
                <a:spcPct val="120000"/>
              </a:lnSpc>
            </a:pPr>
            <a:r>
              <a:rPr lang="zh-CN" altLang="en-US" sz="6000" b="1" spc="300">
                <a:solidFill>
                  <a:sysClr val="window" lastClr="FFFFFF"/>
                </a:solidFill>
                <a:latin typeface="微软雅黑" panose="020B0503020204020204" charset="-122"/>
                <a:ea typeface="微软雅黑" panose="020B0503020204020204" charset="-122"/>
              </a:rPr>
              <a:t>首部开销小</a:t>
            </a:r>
            <a:endParaRPr lang="zh-CN" altLang="en-US" sz="6000" b="1" spc="300">
              <a:solidFill>
                <a:sysClr val="window" lastClr="FFFFFF"/>
              </a:solidFill>
              <a:latin typeface="微软雅黑" panose="020B0503020204020204" charset="-122"/>
              <a:ea typeface="微软雅黑" panose="020B0503020204020204" charset="-122"/>
            </a:endParaRPr>
          </a:p>
        </p:txBody>
      </p:sp>
      <p:sp>
        <p:nvSpPr>
          <p:cNvPr id="67" name="TextBox 197"/>
          <p:cNvSpPr txBox="1"/>
          <p:nvPr>
            <p:custDataLst>
              <p:tags r:id="rId18"/>
            </p:custDataLst>
          </p:nvPr>
        </p:nvSpPr>
        <p:spPr>
          <a:xfrm>
            <a:off x="17137380" y="8638540"/>
            <a:ext cx="3341370" cy="2461260"/>
          </a:xfrm>
          <a:prstGeom prst="rect">
            <a:avLst/>
          </a:prstGeom>
          <a:noFill/>
        </p:spPr>
        <p:txBody>
          <a:bodyPr wrap="square" tIns="0" rtlCol="0">
            <a:normAutofit/>
          </a:bodyPr>
          <a:lstStyle/>
          <a:p>
            <a:pPr algn="l" defTabSz="571500">
              <a:lnSpc>
                <a:spcPct val="120000"/>
              </a:lnSpc>
              <a:spcAft>
                <a:spcPts val="625"/>
              </a:spcAft>
            </a:pPr>
            <a:r>
              <a:rPr lang="zh-CN" altLang="en-US" sz="2400" b="1" spc="150">
                <a:solidFill>
                  <a:sysClr val="window" lastClr="FFFFFF">
                    <a:lumMod val="50000"/>
                  </a:sysClr>
                </a:solidFill>
                <a:latin typeface="微软雅黑" panose="020B0503020204020204" charset="-122"/>
                <a:ea typeface="微软雅黑" panose="020B0503020204020204" charset="-122"/>
                <a:cs typeface="+mn-ea"/>
                <a:sym typeface="+mn-lt"/>
              </a:rPr>
              <a:t>只有8个字节，它比TCP的20个字节的首部要短</a:t>
            </a:r>
            <a:endParaRPr lang="zh-CN" altLang="en-US" sz="2400" b="1" spc="150">
              <a:solidFill>
                <a:sysClr val="window" lastClr="FFFFFF">
                  <a:lumMod val="50000"/>
                </a:sysClr>
              </a:solidFill>
              <a:latin typeface="微软雅黑" panose="020B0503020204020204" charset="-122"/>
              <a:ea typeface="微软雅黑" panose="020B0503020204020204" charset="-122"/>
              <a:cs typeface="+mn-ea"/>
              <a:sym typeface="+mn-lt"/>
            </a:endParaRPr>
          </a:p>
        </p:txBody>
      </p:sp>
      <p:sp>
        <p:nvSpPr>
          <p:cNvPr id="68" name="TextBox 196"/>
          <p:cNvSpPr txBox="1"/>
          <p:nvPr>
            <p:custDataLst>
              <p:tags r:id="rId19"/>
            </p:custDataLst>
          </p:nvPr>
        </p:nvSpPr>
        <p:spPr>
          <a:xfrm>
            <a:off x="17128154" y="4976736"/>
            <a:ext cx="3354534" cy="812530"/>
          </a:xfrm>
          <a:prstGeom prst="rect">
            <a:avLst/>
          </a:prstGeom>
          <a:noFill/>
        </p:spPr>
        <p:txBody>
          <a:bodyPr wrap="square" lIns="180000" tIns="93600" rIns="180000" bIns="93600" rtlCol="0" anchor="b" anchorCtr="0">
            <a:normAutofit fontScale="50000"/>
          </a:bodyPr>
          <a:lstStyle/>
          <a:p>
            <a:pPr algn="ctr">
              <a:lnSpc>
                <a:spcPct val="120000"/>
              </a:lnSpc>
            </a:pPr>
            <a:r>
              <a:rPr lang="zh-CN" altLang="en-US" sz="6000" b="1" spc="300">
                <a:solidFill>
                  <a:sysClr val="window" lastClr="FFFFFF"/>
                </a:solidFill>
                <a:latin typeface="微软雅黑" panose="020B0503020204020204" charset="-122"/>
                <a:ea typeface="微软雅黑" panose="020B0503020204020204" charset="-122"/>
              </a:rPr>
              <a:t>多种通信方式</a:t>
            </a:r>
            <a:endParaRPr lang="zh-CN" altLang="en-US" sz="6000" b="1" spc="300">
              <a:solidFill>
                <a:sysClr val="window" lastClr="FFFFFF"/>
              </a:solidFill>
              <a:latin typeface="微软雅黑" panose="020B0503020204020204" charset="-122"/>
              <a:ea typeface="微软雅黑" panose="020B0503020204020204" charset="-122"/>
            </a:endParaRPr>
          </a:p>
        </p:txBody>
      </p:sp>
      <p:sp>
        <p:nvSpPr>
          <p:cNvPr id="69" name="TextBox 197"/>
          <p:cNvSpPr txBox="1"/>
          <p:nvPr>
            <p:custDataLst>
              <p:tags r:id="rId20"/>
            </p:custDataLst>
          </p:nvPr>
        </p:nvSpPr>
        <p:spPr>
          <a:xfrm>
            <a:off x="17137568" y="5893812"/>
            <a:ext cx="3316872" cy="1253606"/>
          </a:xfrm>
          <a:prstGeom prst="rect">
            <a:avLst/>
          </a:prstGeom>
          <a:noFill/>
        </p:spPr>
        <p:txBody>
          <a:bodyPr wrap="square" tIns="0" rtlCol="0">
            <a:normAutofit fontScale="90000" lnSpcReduction="20000"/>
          </a:bodyPr>
          <a:lstStyle/>
          <a:p>
            <a:pPr algn="l" defTabSz="571500">
              <a:lnSpc>
                <a:spcPct val="120000"/>
              </a:lnSpc>
              <a:spcAft>
                <a:spcPts val="625"/>
              </a:spcAft>
            </a:pPr>
            <a:r>
              <a:rPr lang="en-US" altLang="zh-CN" sz="2400" b="1" spc="150">
                <a:solidFill>
                  <a:sysClr val="window" lastClr="FFFFFF">
                    <a:lumMod val="50000"/>
                  </a:sysClr>
                </a:solidFill>
                <a:latin typeface="微软雅黑" panose="020B0503020204020204" charset="-122"/>
                <a:ea typeface="微软雅黑" panose="020B0503020204020204" charset="-122"/>
                <a:cs typeface="+mn-ea"/>
                <a:sym typeface="+mn-lt"/>
              </a:rPr>
              <a:t>1v1</a:t>
            </a:r>
            <a:endParaRPr lang="zh-CN" altLang="en-US" sz="2400" b="1" spc="150">
              <a:solidFill>
                <a:sysClr val="window" lastClr="FFFFFF">
                  <a:lumMod val="50000"/>
                </a:sysClr>
              </a:solidFill>
              <a:latin typeface="微软雅黑" panose="020B0503020204020204" charset="-122"/>
              <a:ea typeface="微软雅黑" panose="020B0503020204020204" charset="-122"/>
              <a:cs typeface="+mn-ea"/>
              <a:sym typeface="+mn-lt"/>
            </a:endParaRPr>
          </a:p>
          <a:p>
            <a:pPr algn="l" defTabSz="571500">
              <a:lnSpc>
                <a:spcPct val="120000"/>
              </a:lnSpc>
              <a:spcAft>
                <a:spcPts val="625"/>
              </a:spcAft>
            </a:pPr>
            <a:r>
              <a:rPr lang="en-US" altLang="zh-CN" sz="2400" b="1" spc="150">
                <a:solidFill>
                  <a:sysClr val="window" lastClr="FFFFFF">
                    <a:lumMod val="50000"/>
                  </a:sysClr>
                </a:solidFill>
                <a:latin typeface="微软雅黑" panose="020B0503020204020204" charset="-122"/>
                <a:ea typeface="微软雅黑" panose="020B0503020204020204" charset="-122"/>
                <a:cs typeface="+mn-ea"/>
                <a:sym typeface="+mn-lt"/>
              </a:rPr>
              <a:t>1V</a:t>
            </a:r>
            <a:r>
              <a:rPr lang="zh-CN" altLang="en-US" sz="2400" b="1" spc="150">
                <a:solidFill>
                  <a:sysClr val="window" lastClr="FFFFFF">
                    <a:lumMod val="50000"/>
                  </a:sysClr>
                </a:solidFill>
                <a:latin typeface="微软雅黑" panose="020B0503020204020204" charset="-122"/>
                <a:ea typeface="微软雅黑" panose="020B0503020204020204" charset="-122"/>
                <a:cs typeface="+mn-ea"/>
                <a:sym typeface="+mn-lt"/>
              </a:rPr>
              <a:t>多</a:t>
            </a:r>
            <a:endParaRPr lang="zh-CN" altLang="en-US" sz="2400" b="1" spc="150">
              <a:solidFill>
                <a:sysClr val="window" lastClr="FFFFFF">
                  <a:lumMod val="50000"/>
                </a:sysClr>
              </a:solidFill>
              <a:latin typeface="微软雅黑" panose="020B0503020204020204" charset="-122"/>
              <a:ea typeface="微软雅黑" panose="020B0503020204020204" charset="-122"/>
              <a:cs typeface="+mn-ea"/>
              <a:sym typeface="+mn-lt"/>
            </a:endParaRPr>
          </a:p>
          <a:p>
            <a:pPr algn="l" defTabSz="571500">
              <a:lnSpc>
                <a:spcPct val="120000"/>
              </a:lnSpc>
              <a:spcAft>
                <a:spcPts val="625"/>
              </a:spcAft>
            </a:pPr>
            <a:r>
              <a:rPr lang="zh-CN" altLang="en-US" sz="2400" b="1" spc="150">
                <a:solidFill>
                  <a:sysClr val="window" lastClr="FFFFFF">
                    <a:lumMod val="50000"/>
                  </a:sysClr>
                </a:solidFill>
                <a:latin typeface="微软雅黑" panose="020B0503020204020204" charset="-122"/>
                <a:ea typeface="微软雅黑" panose="020B0503020204020204" charset="-122"/>
                <a:cs typeface="+mn-ea"/>
                <a:sym typeface="+mn-lt"/>
              </a:rPr>
              <a:t>多对多</a:t>
            </a:r>
            <a:endParaRPr lang="zh-CN" altLang="en-US" sz="2400" b="1" spc="150">
              <a:solidFill>
                <a:sysClr val="window" lastClr="FFFFFF">
                  <a:lumMod val="50000"/>
                </a:sysClr>
              </a:solidFill>
              <a:latin typeface="微软雅黑" panose="020B0503020204020204" charset="-122"/>
              <a:ea typeface="微软雅黑" panose="020B0503020204020204" charset="-122"/>
              <a:cs typeface="+mn-ea"/>
              <a:sym typeface="+mn-lt"/>
            </a:endParaRPr>
          </a:p>
        </p:txBody>
      </p:sp>
      <p:sp>
        <p:nvSpPr>
          <p:cNvPr id="56" name="Oval 491"/>
          <p:cNvSpPr>
            <a:spLocks noChangeArrowheads="1"/>
          </p:cNvSpPr>
          <p:nvPr>
            <p:custDataLst>
              <p:tags r:id="rId21"/>
            </p:custDataLst>
          </p:nvPr>
        </p:nvSpPr>
        <p:spPr bwMode="auto">
          <a:xfrm rot="21600000">
            <a:off x="11399520" y="3911890"/>
            <a:ext cx="1575654" cy="1575654"/>
          </a:xfrm>
          <a:prstGeom prst="ellipse">
            <a:avLst/>
          </a:prstGeom>
          <a:solidFill>
            <a:srgbClr val="1F74AD"/>
          </a:solidFill>
          <a:ln w="76200">
            <a:solidFill>
              <a:sysClr val="window" lastClr="FFFFFF">
                <a:lumMod val="85000"/>
              </a:sysClr>
            </a:solidFill>
            <a:round/>
          </a:ln>
        </p:spPr>
        <p:txBody>
          <a:bodyPr vert="horz" wrap="square" lIns="182880" tIns="91440" rIns="182880" bIns="91440" numCol="1" anchor="t" anchorCtr="0" compatLnSpc="1"/>
          <a:lstStyle/>
          <a:p>
            <a:endParaRPr lang="en-US" sz="6000"/>
          </a:p>
        </p:txBody>
      </p:sp>
      <p:sp>
        <p:nvSpPr>
          <p:cNvPr id="2" name="Freeform 115"/>
          <p:cNvSpPr>
            <a:spLocks noChangeArrowheads="1"/>
          </p:cNvSpPr>
          <p:nvPr>
            <p:custDataLst>
              <p:tags r:id="rId22"/>
            </p:custDataLst>
          </p:nvPr>
        </p:nvSpPr>
        <p:spPr bwMode="auto">
          <a:xfrm>
            <a:off x="11791712" y="4336080"/>
            <a:ext cx="791270" cy="727274"/>
          </a:xfrm>
          <a:custGeom>
            <a:avLst/>
            <a:gdLst>
              <a:gd name="T0" fmla="*/ 215533 w 601"/>
              <a:gd name="T1" fmla="*/ 81245 h 552"/>
              <a:gd name="T2" fmla="*/ 215533 w 601"/>
              <a:gd name="T3" fmla="*/ 81245 h 552"/>
              <a:gd name="T4" fmla="*/ 187514 w 601"/>
              <a:gd name="T5" fmla="*/ 109285 h 552"/>
              <a:gd name="T6" fmla="*/ 162368 w 601"/>
              <a:gd name="T7" fmla="*/ 81245 h 552"/>
              <a:gd name="T8" fmla="*/ 162368 w 601"/>
              <a:gd name="T9" fmla="*/ 81245 h 552"/>
              <a:gd name="T10" fmla="*/ 162368 w 601"/>
              <a:gd name="T11" fmla="*/ 81245 h 552"/>
              <a:gd name="T12" fmla="*/ 162368 w 601"/>
              <a:gd name="T13" fmla="*/ 81245 h 552"/>
              <a:gd name="T14" fmla="*/ 134349 w 601"/>
              <a:gd name="T15" fmla="*/ 109285 h 552"/>
              <a:gd name="T16" fmla="*/ 106330 w 601"/>
              <a:gd name="T17" fmla="*/ 81245 h 552"/>
              <a:gd name="T18" fmla="*/ 106330 w 601"/>
              <a:gd name="T19" fmla="*/ 81245 h 552"/>
              <a:gd name="T20" fmla="*/ 106330 w 601"/>
              <a:gd name="T21" fmla="*/ 81245 h 552"/>
              <a:gd name="T22" fmla="*/ 106330 w 601"/>
              <a:gd name="T23" fmla="*/ 81245 h 552"/>
              <a:gd name="T24" fmla="*/ 106330 w 601"/>
              <a:gd name="T25" fmla="*/ 81245 h 552"/>
              <a:gd name="T26" fmla="*/ 81184 w 601"/>
              <a:gd name="T27" fmla="*/ 109285 h 552"/>
              <a:gd name="T28" fmla="*/ 53165 w 601"/>
              <a:gd name="T29" fmla="*/ 81245 h 552"/>
              <a:gd name="T30" fmla="*/ 53165 w 601"/>
              <a:gd name="T31" fmla="*/ 81245 h 552"/>
              <a:gd name="T32" fmla="*/ 53165 w 601"/>
              <a:gd name="T33" fmla="*/ 81245 h 552"/>
              <a:gd name="T34" fmla="*/ 53165 w 601"/>
              <a:gd name="T35" fmla="*/ 81245 h 552"/>
              <a:gd name="T36" fmla="*/ 53165 w 601"/>
              <a:gd name="T37" fmla="*/ 81245 h 552"/>
              <a:gd name="T38" fmla="*/ 25145 w 601"/>
              <a:gd name="T39" fmla="*/ 109285 h 552"/>
              <a:gd name="T40" fmla="*/ 0 w 601"/>
              <a:gd name="T41" fmla="*/ 81245 h 552"/>
              <a:gd name="T42" fmla="*/ 0 w 601"/>
              <a:gd name="T43" fmla="*/ 81245 h 552"/>
              <a:gd name="T44" fmla="*/ 0 w 601"/>
              <a:gd name="T45" fmla="*/ 81245 h 552"/>
              <a:gd name="T46" fmla="*/ 0 w 601"/>
              <a:gd name="T47" fmla="*/ 81245 h 552"/>
              <a:gd name="T48" fmla="*/ 17602 w 601"/>
              <a:gd name="T49" fmla="*/ 30197 h 552"/>
              <a:gd name="T50" fmla="*/ 197931 w 601"/>
              <a:gd name="T51" fmla="*/ 30197 h 552"/>
              <a:gd name="T52" fmla="*/ 215533 w 601"/>
              <a:gd name="T53" fmla="*/ 81245 h 552"/>
              <a:gd name="T54" fmla="*/ 182484 w 601"/>
              <a:gd name="T55" fmla="*/ 20131 h 552"/>
              <a:gd name="T56" fmla="*/ 182484 w 601"/>
              <a:gd name="T57" fmla="*/ 20131 h 552"/>
              <a:gd name="T58" fmla="*/ 32689 w 601"/>
              <a:gd name="T59" fmla="*/ 20131 h 552"/>
              <a:gd name="T60" fmla="*/ 22631 w 601"/>
              <a:gd name="T61" fmla="*/ 10066 h 552"/>
              <a:gd name="T62" fmla="*/ 32689 w 601"/>
              <a:gd name="T63" fmla="*/ 0 h 552"/>
              <a:gd name="T64" fmla="*/ 182484 w 601"/>
              <a:gd name="T65" fmla="*/ 0 h 552"/>
              <a:gd name="T66" fmla="*/ 192902 w 601"/>
              <a:gd name="T67" fmla="*/ 10066 h 552"/>
              <a:gd name="T68" fmla="*/ 182484 w 601"/>
              <a:gd name="T69" fmla="*/ 20131 h 552"/>
              <a:gd name="T70" fmla="*/ 30175 w 601"/>
              <a:gd name="T71" fmla="*/ 119350 h 552"/>
              <a:gd name="T72" fmla="*/ 30175 w 601"/>
              <a:gd name="T73" fmla="*/ 119350 h 552"/>
              <a:gd name="T74" fmla="*/ 30175 w 601"/>
              <a:gd name="T75" fmla="*/ 119350 h 552"/>
              <a:gd name="T76" fmla="*/ 32689 w 601"/>
              <a:gd name="T77" fmla="*/ 119350 h 552"/>
              <a:gd name="T78" fmla="*/ 32689 w 601"/>
              <a:gd name="T79" fmla="*/ 119350 h 552"/>
              <a:gd name="T80" fmla="*/ 35204 w 601"/>
              <a:gd name="T81" fmla="*/ 119350 h 552"/>
              <a:gd name="T82" fmla="*/ 40592 w 601"/>
              <a:gd name="T83" fmla="*/ 116834 h 552"/>
              <a:gd name="T84" fmla="*/ 40592 w 601"/>
              <a:gd name="T85" fmla="*/ 116834 h 552"/>
              <a:gd name="T86" fmla="*/ 40592 w 601"/>
              <a:gd name="T87" fmla="*/ 116834 h 552"/>
              <a:gd name="T88" fmla="*/ 40592 w 601"/>
              <a:gd name="T89" fmla="*/ 167522 h 552"/>
              <a:gd name="T90" fmla="*/ 174941 w 601"/>
              <a:gd name="T91" fmla="*/ 167522 h 552"/>
              <a:gd name="T92" fmla="*/ 174941 w 601"/>
              <a:gd name="T93" fmla="*/ 116834 h 552"/>
              <a:gd name="T94" fmla="*/ 174941 w 601"/>
              <a:gd name="T95" fmla="*/ 116834 h 552"/>
              <a:gd name="T96" fmla="*/ 174941 w 601"/>
              <a:gd name="T97" fmla="*/ 116834 h 552"/>
              <a:gd name="T98" fmla="*/ 179970 w 601"/>
              <a:gd name="T99" fmla="*/ 119350 h 552"/>
              <a:gd name="T100" fmla="*/ 182484 w 601"/>
              <a:gd name="T101" fmla="*/ 119350 h 552"/>
              <a:gd name="T102" fmla="*/ 182484 w 601"/>
              <a:gd name="T103" fmla="*/ 119350 h 552"/>
              <a:gd name="T104" fmla="*/ 184999 w 601"/>
              <a:gd name="T105" fmla="*/ 119350 h 552"/>
              <a:gd name="T106" fmla="*/ 184999 w 601"/>
              <a:gd name="T107" fmla="*/ 119350 h 552"/>
              <a:gd name="T108" fmla="*/ 187514 w 601"/>
              <a:gd name="T109" fmla="*/ 119350 h 552"/>
              <a:gd name="T110" fmla="*/ 195416 w 601"/>
              <a:gd name="T111" fmla="*/ 119350 h 552"/>
              <a:gd name="T112" fmla="*/ 195416 w 601"/>
              <a:gd name="T113" fmla="*/ 188013 h 552"/>
              <a:gd name="T114" fmla="*/ 184999 w 601"/>
              <a:gd name="T115" fmla="*/ 198079 h 552"/>
              <a:gd name="T116" fmla="*/ 30175 w 601"/>
              <a:gd name="T117" fmla="*/ 198079 h 552"/>
              <a:gd name="T118" fmla="*/ 20116 w 601"/>
              <a:gd name="T119" fmla="*/ 188013 h 552"/>
              <a:gd name="T120" fmla="*/ 20116 w 601"/>
              <a:gd name="T121" fmla="*/ 119350 h 552"/>
              <a:gd name="T122" fmla="*/ 25145 w 601"/>
              <a:gd name="T123" fmla="*/ 119350 h 552"/>
              <a:gd name="T124" fmla="*/ 30175 w 601"/>
              <a:gd name="T125" fmla="*/ 119350 h 55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01" h="552">
                <a:moveTo>
                  <a:pt x="600" y="226"/>
                </a:moveTo>
                <a:lnTo>
                  <a:pt x="600" y="226"/>
                </a:lnTo>
                <a:cubicBezTo>
                  <a:pt x="600" y="268"/>
                  <a:pt x="565" y="304"/>
                  <a:pt x="522" y="304"/>
                </a:cubicBezTo>
                <a:cubicBezTo>
                  <a:pt x="480" y="304"/>
                  <a:pt x="452" y="268"/>
                  <a:pt x="452" y="226"/>
                </a:cubicBezTo>
                <a:cubicBezTo>
                  <a:pt x="452" y="268"/>
                  <a:pt x="417" y="304"/>
                  <a:pt x="374" y="304"/>
                </a:cubicBezTo>
                <a:cubicBezTo>
                  <a:pt x="332" y="304"/>
                  <a:pt x="296" y="268"/>
                  <a:pt x="296" y="226"/>
                </a:cubicBezTo>
                <a:cubicBezTo>
                  <a:pt x="296" y="268"/>
                  <a:pt x="268" y="304"/>
                  <a:pt x="226" y="304"/>
                </a:cubicBezTo>
                <a:cubicBezTo>
                  <a:pt x="183" y="304"/>
                  <a:pt x="148" y="268"/>
                  <a:pt x="148" y="226"/>
                </a:cubicBezTo>
                <a:cubicBezTo>
                  <a:pt x="148" y="268"/>
                  <a:pt x="113" y="304"/>
                  <a:pt x="70" y="304"/>
                </a:cubicBezTo>
                <a:cubicBezTo>
                  <a:pt x="28" y="304"/>
                  <a:pt x="0" y="268"/>
                  <a:pt x="0" y="226"/>
                </a:cubicBezTo>
                <a:cubicBezTo>
                  <a:pt x="49" y="84"/>
                  <a:pt x="49" y="84"/>
                  <a:pt x="49" y="84"/>
                </a:cubicBezTo>
                <a:cubicBezTo>
                  <a:pt x="551" y="84"/>
                  <a:pt x="551" y="84"/>
                  <a:pt x="551" y="84"/>
                </a:cubicBezTo>
                <a:cubicBezTo>
                  <a:pt x="600" y="226"/>
                  <a:pt x="600" y="226"/>
                  <a:pt x="600" y="226"/>
                </a:cubicBezTo>
                <a:close/>
                <a:moveTo>
                  <a:pt x="508" y="56"/>
                </a:moveTo>
                <a:lnTo>
                  <a:pt x="508" y="56"/>
                </a:lnTo>
                <a:cubicBezTo>
                  <a:pt x="91" y="56"/>
                  <a:pt x="91" y="56"/>
                  <a:pt x="91" y="56"/>
                </a:cubicBezTo>
                <a:cubicBezTo>
                  <a:pt x="77" y="56"/>
                  <a:pt x="63" y="49"/>
                  <a:pt x="63" y="28"/>
                </a:cubicBezTo>
                <a:cubicBezTo>
                  <a:pt x="63" y="14"/>
                  <a:pt x="77" y="0"/>
                  <a:pt x="91" y="0"/>
                </a:cubicBezTo>
                <a:cubicBezTo>
                  <a:pt x="508" y="0"/>
                  <a:pt x="508" y="0"/>
                  <a:pt x="508" y="0"/>
                </a:cubicBezTo>
                <a:cubicBezTo>
                  <a:pt x="522" y="0"/>
                  <a:pt x="537" y="14"/>
                  <a:pt x="537" y="28"/>
                </a:cubicBezTo>
                <a:cubicBezTo>
                  <a:pt x="537" y="49"/>
                  <a:pt x="522" y="56"/>
                  <a:pt x="508" y="56"/>
                </a:cubicBezTo>
                <a:close/>
                <a:moveTo>
                  <a:pt x="84" y="332"/>
                </a:moveTo>
                <a:lnTo>
                  <a:pt x="84" y="332"/>
                </a:lnTo>
                <a:cubicBezTo>
                  <a:pt x="84" y="332"/>
                  <a:pt x="84" y="332"/>
                  <a:pt x="91" y="332"/>
                </a:cubicBezTo>
                <a:cubicBezTo>
                  <a:pt x="91" y="332"/>
                  <a:pt x="91" y="332"/>
                  <a:pt x="98" y="332"/>
                </a:cubicBezTo>
                <a:cubicBezTo>
                  <a:pt x="98" y="325"/>
                  <a:pt x="106" y="325"/>
                  <a:pt x="113" y="325"/>
                </a:cubicBezTo>
                <a:cubicBezTo>
                  <a:pt x="113" y="466"/>
                  <a:pt x="113" y="466"/>
                  <a:pt x="113" y="466"/>
                </a:cubicBezTo>
                <a:cubicBezTo>
                  <a:pt x="487" y="466"/>
                  <a:pt x="487" y="466"/>
                  <a:pt x="487" y="466"/>
                </a:cubicBezTo>
                <a:cubicBezTo>
                  <a:pt x="487" y="325"/>
                  <a:pt x="487" y="325"/>
                  <a:pt x="487" y="325"/>
                </a:cubicBezTo>
                <a:cubicBezTo>
                  <a:pt x="494" y="325"/>
                  <a:pt x="494" y="325"/>
                  <a:pt x="501" y="332"/>
                </a:cubicBezTo>
                <a:cubicBezTo>
                  <a:pt x="501" y="332"/>
                  <a:pt x="501" y="332"/>
                  <a:pt x="508" y="332"/>
                </a:cubicBezTo>
                <a:lnTo>
                  <a:pt x="515" y="332"/>
                </a:lnTo>
                <a:lnTo>
                  <a:pt x="522" y="332"/>
                </a:lnTo>
                <a:cubicBezTo>
                  <a:pt x="530" y="332"/>
                  <a:pt x="537" y="332"/>
                  <a:pt x="544" y="332"/>
                </a:cubicBezTo>
                <a:cubicBezTo>
                  <a:pt x="544" y="523"/>
                  <a:pt x="544" y="523"/>
                  <a:pt x="544" y="523"/>
                </a:cubicBezTo>
                <a:cubicBezTo>
                  <a:pt x="544" y="537"/>
                  <a:pt x="530" y="551"/>
                  <a:pt x="515" y="551"/>
                </a:cubicBezTo>
                <a:cubicBezTo>
                  <a:pt x="84" y="551"/>
                  <a:pt x="84" y="551"/>
                  <a:pt x="84" y="551"/>
                </a:cubicBezTo>
                <a:cubicBezTo>
                  <a:pt x="63" y="551"/>
                  <a:pt x="56" y="537"/>
                  <a:pt x="56" y="523"/>
                </a:cubicBezTo>
                <a:cubicBezTo>
                  <a:pt x="56" y="332"/>
                  <a:pt x="56" y="332"/>
                  <a:pt x="56" y="332"/>
                </a:cubicBezTo>
                <a:cubicBezTo>
                  <a:pt x="63" y="332"/>
                  <a:pt x="63" y="332"/>
                  <a:pt x="70" y="332"/>
                </a:cubicBezTo>
                <a:cubicBezTo>
                  <a:pt x="77" y="332"/>
                  <a:pt x="77" y="332"/>
                  <a:pt x="84" y="332"/>
                </a:cubicBezTo>
                <a:close/>
              </a:path>
            </a:pathLst>
          </a:custGeom>
          <a:solidFill>
            <a:sysClr val="window" lastClr="FFFFFF"/>
          </a:solidFill>
          <a:ln>
            <a:noFill/>
          </a:ln>
          <a:effectLst/>
        </p:spPr>
        <p:txBody>
          <a:bodyPr wrap="none" anchor="ctr"/>
          <a:lstStyle/>
          <a:p>
            <a:endParaRPr lang="en-US" sz="6000"/>
          </a:p>
        </p:txBody>
      </p:sp>
      <p:sp>
        <p:nvSpPr>
          <p:cNvPr id="5" name="文本框 4"/>
          <p:cNvSpPr txBox="1"/>
          <p:nvPr>
            <p:custDataLst>
              <p:tags r:id="rId23"/>
            </p:custDataLst>
          </p:nvPr>
        </p:nvSpPr>
        <p:spPr>
          <a:xfrm>
            <a:off x="10318704" y="6848070"/>
            <a:ext cx="3751000" cy="1908214"/>
          </a:xfrm>
          <a:prstGeom prst="rect">
            <a:avLst/>
          </a:prstGeom>
          <a:noFill/>
        </p:spPr>
        <p:txBody>
          <a:bodyPr wrap="square" lIns="180000" tIns="93600" rIns="180000" bIns="93600" rtlCol="0" anchor="ctr" anchorCtr="0">
            <a:normAutofit/>
          </a:bodyPr>
          <a:lstStyle/>
          <a:p>
            <a:pPr algn="ctr">
              <a:lnSpc>
                <a:spcPct val="130000"/>
              </a:lnSpc>
            </a:pPr>
            <a:r>
              <a:rPr lang="zh-CN" altLang="en-US" sz="4800" b="1" spc="300" dirty="0">
                <a:solidFill>
                  <a:srgbClr val="000000">
                    <a:lumMod val="65000"/>
                    <a:lumOff val="35000"/>
                  </a:srgbClr>
                </a:solidFill>
                <a:uFillTx/>
                <a:latin typeface="微软雅黑" panose="020B0503020204020204" charset="-122"/>
                <a:ea typeface="微软雅黑" panose="020B0503020204020204" charset="-122"/>
              </a:rPr>
              <a:t>特点</a:t>
            </a:r>
            <a:endParaRPr lang="zh-CN" altLang="en-US" sz="4800" b="1" spc="300" dirty="0">
              <a:solidFill>
                <a:srgbClr val="000000">
                  <a:lumMod val="65000"/>
                  <a:lumOff val="35000"/>
                </a:srgbClr>
              </a:solidFill>
              <a:uFillTx/>
              <a:latin typeface="微软雅黑" panose="020B0503020204020204" charset="-122"/>
              <a:ea typeface="微软雅黑" panose="020B0503020204020204" charset="-122"/>
            </a:endParaRPr>
          </a:p>
        </p:txBody>
      </p:sp>
      <p:sp>
        <p:nvSpPr>
          <p:cNvPr id="3" name="文本框 2"/>
          <p:cNvSpPr txBox="1"/>
          <p:nvPr>
            <p:custDataLst>
              <p:tags r:id="rId24"/>
            </p:custDataLst>
          </p:nvPr>
        </p:nvSpPr>
        <p:spPr>
          <a:xfrm>
            <a:off x="17202785" y="2425700"/>
            <a:ext cx="7181215" cy="1296035"/>
          </a:xfrm>
          <a:prstGeom prst="rect">
            <a:avLst/>
          </a:prstGeom>
        </p:spPr>
        <p:txBody>
          <a:bodyPr vert="horz" lIns="203200" tIns="76200" rIns="152400" bIns="76200" rtlCol="0" anchor="ctr" anchorCtr="0">
            <a:noAutofit/>
          </a:bodyPr>
          <a:lstStyle>
            <a:defPPr>
              <a:defRPr lang="zh-CN"/>
            </a:defPPr>
            <a:lvl1pPr marR="0" fontAlgn="auto">
              <a:lnSpc>
                <a:spcPct val="100000"/>
              </a:lnSpc>
              <a:spcBef>
                <a:spcPct val="0"/>
              </a:spcBef>
              <a:buNone/>
              <a:defRPr kumimoji="0" lang="zh-CN" altLang="en-US" sz="2800" b="1" i="0" u="none" strike="noStrike" cap="none" spc="200" normalizeH="0" baseline="0" noProof="1" dirty="0">
                <a:uFillTx/>
                <a:latin typeface="+mj-lt"/>
                <a:ea typeface="+mj-ea"/>
                <a:cs typeface="+mj-cs"/>
                <a:sym typeface="+mn-ea"/>
              </a:defRPr>
            </a:lvl1pPr>
          </a:lstStyle>
          <a:p>
            <a:r>
              <a:rPr lang="en-US" altLang="zh-CN" sz="5600"/>
              <a:t>UDP</a:t>
            </a:r>
            <a:r>
              <a:rPr sz="5600"/>
              <a:t>协议</a:t>
            </a:r>
            <a:endParaRPr sz="5600"/>
          </a:p>
        </p:txBody>
      </p:sp>
      <p:sp>
        <p:nvSpPr>
          <p:cNvPr id="131" name="什么是RTC？"/>
          <p:cNvSpPr txBox="1"/>
          <p:nvPr/>
        </p:nvSpPr>
        <p:spPr>
          <a:xfrm>
            <a:off x="802319" y="1400662"/>
            <a:ext cx="851852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pPr algn="l"/>
            <a:r>
              <a:rPr lang="zh-CN">
                <a:sym typeface="+mn-ea"/>
              </a:rPr>
              <a:t>计算机网络分层和协议栈</a:t>
            </a:r>
            <a:endParaRPr lang="zh-CN"/>
          </a:p>
        </p:txBody>
      </p:sp>
    </p:spTree>
    <p:custDataLst>
      <p:tags r:id="rId2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字节跳动ByteDance-PPT-0724-03.jpg" descr="字节跳动ByteDance-PPT-0724-03.jpg"/>
          <p:cNvPicPr>
            <a:picLocks noChangeAspect="1"/>
          </p:cNvPicPr>
          <p:nvPr/>
        </p:nvPicPr>
        <p:blipFill>
          <a:blip r:embed="rId1"/>
          <a:stretch>
            <a:fillRect/>
          </a:stretch>
        </p:blipFill>
        <p:spPr>
          <a:xfrm>
            <a:off x="10827" y="-1"/>
            <a:ext cx="24362345" cy="13716001"/>
          </a:xfrm>
          <a:prstGeom prst="rect">
            <a:avLst/>
          </a:prstGeom>
          <a:ln w="12700">
            <a:miter lim="400000"/>
            <a:headEnd/>
            <a:tailEnd/>
          </a:ln>
        </p:spPr>
      </p:pic>
      <p:sp>
        <p:nvSpPr>
          <p:cNvPr id="131" name="什么是RTC？"/>
          <p:cNvSpPr txBox="1"/>
          <p:nvPr/>
        </p:nvSpPr>
        <p:spPr>
          <a:xfrm>
            <a:off x="802319" y="1400662"/>
            <a:ext cx="851852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pPr algn="l"/>
            <a:r>
              <a:rPr lang="zh-CN">
                <a:sym typeface="+mn-ea"/>
              </a:rPr>
              <a:t>计算机网络分层和协议栈</a:t>
            </a:r>
            <a:endParaRPr lang="zh-CN"/>
          </a:p>
        </p:txBody>
      </p:sp>
      <p:sp>
        <p:nvSpPr>
          <p:cNvPr id="132" name="文本"/>
          <p:cNvSpPr txBox="1"/>
          <p:nvPr/>
        </p:nvSpPr>
        <p:spPr>
          <a:xfrm>
            <a:off x="1358395" y="4028427"/>
            <a:ext cx="212726" cy="571501"/>
          </a:xfrm>
          <a:prstGeom prst="rect">
            <a:avLst/>
          </a:prstGeom>
          <a:ln w="12700">
            <a:miter lim="400000"/>
          </a:ln>
        </p:spPr>
        <p:txBody>
          <a:bodyPr wrap="none" lIns="50800" tIns="50800" rIns="50800" bIns="50800" anchor="ctr">
            <a:spAutoFit/>
          </a:bodyPr>
          <a:lstStyle>
            <a:lvl1pPr algn="l" defTabSz="457200">
              <a:lnSpc>
                <a:spcPts val="5100"/>
              </a:lnSpc>
              <a:defRPr sz="3100" b="0" u="sng">
                <a:solidFill>
                  <a:srgbClr val="0000EE"/>
                </a:solidFill>
                <a:latin typeface="Times Roman"/>
                <a:ea typeface="Times Roman"/>
                <a:cs typeface="Times Roman"/>
                <a:sym typeface="Times Roman"/>
              </a:defRPr>
            </a:lvl1pPr>
          </a:lstStyle>
          <a:p>
            <a:r>
              <a:t> </a:t>
            </a:r>
          </a:p>
        </p:txBody>
      </p:sp>
      <p:pic>
        <p:nvPicPr>
          <p:cNvPr id="2" name="图片 1"/>
          <p:cNvPicPr>
            <a:picLocks noChangeAspect="1"/>
          </p:cNvPicPr>
          <p:nvPr/>
        </p:nvPicPr>
        <p:blipFill>
          <a:blip r:embed="rId2"/>
          <a:stretch>
            <a:fillRect/>
          </a:stretch>
        </p:blipFill>
        <p:spPr>
          <a:xfrm>
            <a:off x="1358265" y="3249295"/>
            <a:ext cx="12590780" cy="9109710"/>
          </a:xfrm>
          <a:prstGeom prst="rect">
            <a:avLst/>
          </a:prstGeom>
        </p:spPr>
      </p:pic>
      <p:sp>
        <p:nvSpPr>
          <p:cNvPr id="3" name="文本框 2"/>
          <p:cNvSpPr txBox="1"/>
          <p:nvPr>
            <p:custDataLst>
              <p:tags r:id="rId3"/>
            </p:custDataLst>
          </p:nvPr>
        </p:nvSpPr>
        <p:spPr>
          <a:xfrm>
            <a:off x="16256000" y="2425700"/>
            <a:ext cx="7181215" cy="1296035"/>
          </a:xfrm>
          <a:prstGeom prst="rect">
            <a:avLst/>
          </a:prstGeom>
        </p:spPr>
        <p:txBody>
          <a:bodyPr vert="horz" lIns="203200" tIns="76200" rIns="152400" bIns="76200" rtlCol="0" anchor="ctr" anchorCtr="0">
            <a:noAutofit/>
          </a:bodyPr>
          <a:lstStyle>
            <a:defPPr>
              <a:defRPr lang="zh-CN"/>
            </a:defPPr>
            <a:lvl1pPr marR="0" fontAlgn="auto">
              <a:lnSpc>
                <a:spcPct val="100000"/>
              </a:lnSpc>
              <a:spcBef>
                <a:spcPct val="0"/>
              </a:spcBef>
              <a:buNone/>
              <a:defRPr kumimoji="0" lang="zh-CN" altLang="en-US" sz="2800" b="1" i="0" u="none" strike="noStrike" cap="none" spc="200" normalizeH="0" baseline="0" noProof="1" dirty="0">
                <a:uFillTx/>
                <a:latin typeface="+mj-lt"/>
                <a:ea typeface="+mj-ea"/>
                <a:cs typeface="+mj-cs"/>
                <a:sym typeface="+mn-ea"/>
              </a:defRPr>
            </a:lvl1pPr>
          </a:lstStyle>
          <a:p>
            <a:r>
              <a:rPr lang="en-US" altLang="zh-CN" sz="5600"/>
              <a:t>UDP</a:t>
            </a:r>
            <a:r>
              <a:rPr sz="5600"/>
              <a:t>数据包格式</a:t>
            </a:r>
            <a:endParaRPr sz="5600"/>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字节跳动ByteDance-PPT-0724-03.jpg" descr="字节跳动ByteDance-PPT-0724-03.jpg"/>
          <p:cNvPicPr>
            <a:picLocks noChangeAspect="1"/>
          </p:cNvPicPr>
          <p:nvPr/>
        </p:nvPicPr>
        <p:blipFill>
          <a:blip r:embed="rId1"/>
          <a:stretch>
            <a:fillRect/>
          </a:stretch>
        </p:blipFill>
        <p:spPr>
          <a:xfrm>
            <a:off x="21622" y="-1"/>
            <a:ext cx="24362345" cy="13716001"/>
          </a:xfrm>
          <a:prstGeom prst="rect">
            <a:avLst/>
          </a:prstGeom>
          <a:ln w="12700">
            <a:miter lim="400000"/>
            <a:headEnd/>
            <a:tailEnd/>
          </a:ln>
        </p:spPr>
      </p:pic>
      <p:sp>
        <p:nvSpPr>
          <p:cNvPr id="131" name="什么是RTC？"/>
          <p:cNvSpPr txBox="1"/>
          <p:nvPr/>
        </p:nvSpPr>
        <p:spPr>
          <a:xfrm>
            <a:off x="802319" y="1400662"/>
            <a:ext cx="851852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pPr algn="l"/>
            <a:r>
              <a:rPr lang="zh-CN">
                <a:sym typeface="+mn-ea"/>
              </a:rPr>
              <a:t>计算机网络分层和协议栈</a:t>
            </a:r>
            <a:endParaRPr lang="zh-CN"/>
          </a:p>
        </p:txBody>
      </p:sp>
      <p:sp>
        <p:nvSpPr>
          <p:cNvPr id="132" name="文本"/>
          <p:cNvSpPr txBox="1"/>
          <p:nvPr/>
        </p:nvSpPr>
        <p:spPr>
          <a:xfrm>
            <a:off x="1358395" y="4028427"/>
            <a:ext cx="212726" cy="571501"/>
          </a:xfrm>
          <a:prstGeom prst="rect">
            <a:avLst/>
          </a:prstGeom>
          <a:ln w="12700">
            <a:miter lim="400000"/>
          </a:ln>
        </p:spPr>
        <p:txBody>
          <a:bodyPr wrap="none" lIns="50800" tIns="50800" rIns="50800" bIns="50800" anchor="ctr">
            <a:spAutoFit/>
          </a:bodyPr>
          <a:lstStyle>
            <a:lvl1pPr algn="l" defTabSz="457200">
              <a:lnSpc>
                <a:spcPts val="5100"/>
              </a:lnSpc>
              <a:defRPr sz="3100" b="0" u="sng">
                <a:solidFill>
                  <a:srgbClr val="0000EE"/>
                </a:solidFill>
                <a:latin typeface="Times Roman"/>
                <a:ea typeface="Times Roman"/>
                <a:cs typeface="Times Roman"/>
                <a:sym typeface="Times Roman"/>
              </a:defRPr>
            </a:lvl1pPr>
          </a:lstStyle>
          <a:p>
            <a:r>
              <a:t> </a:t>
            </a:r>
          </a:p>
        </p:txBody>
      </p:sp>
      <p:sp>
        <p:nvSpPr>
          <p:cNvPr id="2" name="文本框 1"/>
          <p:cNvSpPr txBox="1"/>
          <p:nvPr>
            <p:custDataLst>
              <p:tags r:id="rId2"/>
            </p:custDataLst>
          </p:nvPr>
        </p:nvSpPr>
        <p:spPr>
          <a:xfrm>
            <a:off x="17202785" y="2425700"/>
            <a:ext cx="7181215" cy="1296035"/>
          </a:xfrm>
          <a:prstGeom prst="rect">
            <a:avLst/>
          </a:prstGeom>
        </p:spPr>
        <p:txBody>
          <a:bodyPr vert="horz" lIns="203200" tIns="76200" rIns="152400" bIns="76200" rtlCol="0" anchor="ctr" anchorCtr="0">
            <a:noAutofit/>
          </a:bodyPr>
          <a:lstStyle>
            <a:defPPr>
              <a:defRPr lang="zh-CN"/>
            </a:defPPr>
            <a:lvl1pPr marR="0" fontAlgn="auto">
              <a:lnSpc>
                <a:spcPct val="100000"/>
              </a:lnSpc>
              <a:spcBef>
                <a:spcPct val="0"/>
              </a:spcBef>
              <a:buNone/>
              <a:defRPr kumimoji="0" lang="zh-CN" altLang="en-US" sz="2800" b="1" i="0" u="none" strike="noStrike" cap="none" spc="200" normalizeH="0" baseline="0" noProof="1" dirty="0">
                <a:uFillTx/>
                <a:latin typeface="+mj-lt"/>
                <a:ea typeface="+mj-ea"/>
                <a:cs typeface="+mj-cs"/>
                <a:sym typeface="+mn-ea"/>
              </a:defRPr>
            </a:lvl1pPr>
          </a:lstStyle>
          <a:p>
            <a:r>
              <a:rPr lang="en-US" altLang="zh-CN" sz="5600"/>
              <a:t>TCP/UDP</a:t>
            </a:r>
            <a:r>
              <a:rPr sz="5600"/>
              <a:t>协议的区别</a:t>
            </a:r>
            <a:endParaRPr sz="5600"/>
          </a:p>
        </p:txBody>
      </p:sp>
      <p:pic>
        <p:nvPicPr>
          <p:cNvPr id="5" name="图片 4" descr="tcp1"/>
          <p:cNvPicPr>
            <a:picLocks noChangeAspect="1"/>
          </p:cNvPicPr>
          <p:nvPr/>
        </p:nvPicPr>
        <p:blipFill>
          <a:blip r:embed="rId3"/>
          <a:stretch>
            <a:fillRect/>
          </a:stretch>
        </p:blipFill>
        <p:spPr>
          <a:xfrm>
            <a:off x="1930400" y="5231130"/>
            <a:ext cx="10002520" cy="5167630"/>
          </a:xfrm>
          <a:prstGeom prst="rect">
            <a:avLst/>
          </a:prstGeom>
        </p:spPr>
      </p:pic>
      <p:pic>
        <p:nvPicPr>
          <p:cNvPr id="6" name="图片 5" descr="udp"/>
          <p:cNvPicPr>
            <a:picLocks noChangeAspect="1"/>
          </p:cNvPicPr>
          <p:nvPr/>
        </p:nvPicPr>
        <p:blipFill>
          <a:blip r:embed="rId4"/>
          <a:stretch>
            <a:fillRect/>
          </a:stretch>
        </p:blipFill>
        <p:spPr>
          <a:xfrm>
            <a:off x="1930400" y="5231130"/>
            <a:ext cx="10002520" cy="5167630"/>
          </a:xfrm>
          <a:prstGeom prst="rect">
            <a:avLst/>
          </a:prstGeom>
        </p:spPr>
      </p:pic>
      <p:pic>
        <p:nvPicPr>
          <p:cNvPr id="7" name="图片 6" descr="tcp1"/>
          <p:cNvPicPr>
            <a:picLocks noChangeAspect="1"/>
          </p:cNvPicPr>
          <p:nvPr/>
        </p:nvPicPr>
        <p:blipFill>
          <a:blip r:embed="rId3"/>
          <a:stretch>
            <a:fillRect/>
          </a:stretch>
        </p:blipFill>
        <p:spPr>
          <a:xfrm>
            <a:off x="12820015" y="5144770"/>
            <a:ext cx="10335260" cy="5339715"/>
          </a:xfrm>
          <a:prstGeom prst="rect">
            <a:avLst/>
          </a:prstGeom>
        </p:spPr>
      </p:pic>
      <p:sp>
        <p:nvSpPr>
          <p:cNvPr id="3" name="文本框 2"/>
          <p:cNvSpPr txBox="1"/>
          <p:nvPr/>
        </p:nvSpPr>
        <p:spPr>
          <a:xfrm>
            <a:off x="3335020" y="11762423"/>
            <a:ext cx="5768340" cy="563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CN" altLang="en-US" sz="3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字节跳动ByteDance-PPT-0724-03.jpg" descr="字节跳动ByteDance-PPT-0724-03.jpg"/>
          <p:cNvPicPr>
            <a:picLocks noChangeAspect="1"/>
          </p:cNvPicPr>
          <p:nvPr/>
        </p:nvPicPr>
        <p:blipFill>
          <a:blip r:embed="rId1"/>
          <a:stretch>
            <a:fillRect/>
          </a:stretch>
        </p:blipFill>
        <p:spPr>
          <a:xfrm>
            <a:off x="10827" y="-1"/>
            <a:ext cx="24362345" cy="13716001"/>
          </a:xfrm>
          <a:prstGeom prst="rect">
            <a:avLst/>
          </a:prstGeom>
          <a:ln w="12700">
            <a:miter lim="400000"/>
            <a:headEnd/>
            <a:tailEnd/>
          </a:ln>
        </p:spPr>
      </p:pic>
      <p:sp>
        <p:nvSpPr>
          <p:cNvPr id="131" name="什么是RTC？"/>
          <p:cNvSpPr txBox="1"/>
          <p:nvPr/>
        </p:nvSpPr>
        <p:spPr>
          <a:xfrm>
            <a:off x="802319" y="1400662"/>
            <a:ext cx="851852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pPr algn="l"/>
            <a:r>
              <a:rPr lang="zh-CN">
                <a:sym typeface="+mn-ea"/>
              </a:rPr>
              <a:t>计算机网络分层和协议栈</a:t>
            </a:r>
            <a:endParaRPr lang="zh-CN"/>
          </a:p>
        </p:txBody>
      </p:sp>
      <p:sp>
        <p:nvSpPr>
          <p:cNvPr id="132" name="文本"/>
          <p:cNvSpPr txBox="1"/>
          <p:nvPr/>
        </p:nvSpPr>
        <p:spPr>
          <a:xfrm>
            <a:off x="1358395" y="4028427"/>
            <a:ext cx="212726" cy="571501"/>
          </a:xfrm>
          <a:prstGeom prst="rect">
            <a:avLst/>
          </a:prstGeom>
          <a:ln w="12700">
            <a:miter lim="400000"/>
          </a:ln>
        </p:spPr>
        <p:txBody>
          <a:bodyPr wrap="none" lIns="50800" tIns="50800" rIns="50800" bIns="50800" anchor="ctr">
            <a:spAutoFit/>
          </a:bodyPr>
          <a:lstStyle>
            <a:lvl1pPr algn="l" defTabSz="457200">
              <a:lnSpc>
                <a:spcPts val="5100"/>
              </a:lnSpc>
              <a:defRPr sz="3100" b="0" u="sng">
                <a:solidFill>
                  <a:srgbClr val="0000EE"/>
                </a:solidFill>
                <a:latin typeface="Times Roman"/>
                <a:ea typeface="Times Roman"/>
                <a:cs typeface="Times Roman"/>
                <a:sym typeface="Times Roman"/>
              </a:defRPr>
            </a:lvl1pPr>
          </a:lstStyle>
          <a:p>
            <a:r>
              <a:t> </a:t>
            </a:r>
          </a:p>
        </p:txBody>
      </p:sp>
      <p:pic>
        <p:nvPicPr>
          <p:cNvPr id="2" name="图片 1"/>
          <p:cNvPicPr>
            <a:picLocks noChangeAspect="1"/>
          </p:cNvPicPr>
          <p:nvPr/>
        </p:nvPicPr>
        <p:blipFill>
          <a:blip r:embed="rId2"/>
          <a:stretch>
            <a:fillRect/>
          </a:stretch>
        </p:blipFill>
        <p:spPr>
          <a:xfrm>
            <a:off x="802005" y="3284220"/>
            <a:ext cx="22174835" cy="8178165"/>
          </a:xfrm>
          <a:prstGeom prst="rect">
            <a:avLst/>
          </a:prstGeom>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字节跳动ByteDance-PPT-0724-03.jpg" descr="字节跳动ByteDance-PPT-0724-03.jpg"/>
          <p:cNvPicPr>
            <a:picLocks noChangeAspect="1"/>
          </p:cNvPicPr>
          <p:nvPr/>
        </p:nvPicPr>
        <p:blipFill>
          <a:blip r:embed="rId1"/>
          <a:stretch>
            <a:fillRect/>
          </a:stretch>
        </p:blipFill>
        <p:spPr>
          <a:xfrm>
            <a:off x="21622" y="-1"/>
            <a:ext cx="24362345" cy="13716001"/>
          </a:xfrm>
          <a:prstGeom prst="rect">
            <a:avLst/>
          </a:prstGeom>
          <a:ln w="12700">
            <a:miter lim="400000"/>
            <a:headEnd/>
            <a:tailEnd/>
          </a:ln>
        </p:spPr>
      </p:pic>
      <p:sp>
        <p:nvSpPr>
          <p:cNvPr id="131" name="什么是RTC？"/>
          <p:cNvSpPr txBox="1"/>
          <p:nvPr/>
        </p:nvSpPr>
        <p:spPr>
          <a:xfrm>
            <a:off x="802319" y="1400662"/>
            <a:ext cx="851852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pPr algn="l"/>
            <a:r>
              <a:rPr lang="zh-CN">
                <a:sym typeface="+mn-ea"/>
              </a:rPr>
              <a:t>计算机网络分层和协议栈</a:t>
            </a:r>
            <a:endParaRPr lang="zh-CN"/>
          </a:p>
        </p:txBody>
      </p:sp>
      <p:sp>
        <p:nvSpPr>
          <p:cNvPr id="3" name="文本框 2"/>
          <p:cNvSpPr txBox="1"/>
          <p:nvPr>
            <p:custDataLst>
              <p:tags r:id="rId2"/>
            </p:custDataLst>
          </p:nvPr>
        </p:nvSpPr>
        <p:spPr>
          <a:xfrm>
            <a:off x="16535400" y="2554605"/>
            <a:ext cx="7181215" cy="1296035"/>
          </a:xfrm>
          <a:prstGeom prst="rect">
            <a:avLst/>
          </a:prstGeom>
        </p:spPr>
        <p:txBody>
          <a:bodyPr vert="horz" lIns="203200" tIns="76200" rIns="152400" bIns="76200" rtlCol="0" anchor="ctr" anchorCtr="0">
            <a:noAutofit/>
          </a:bodyPr>
          <a:lstStyle>
            <a:defPPr>
              <a:defRPr lang="zh-CN"/>
            </a:defPPr>
            <a:lvl1pPr marR="0" fontAlgn="auto">
              <a:lnSpc>
                <a:spcPct val="100000"/>
              </a:lnSpc>
              <a:spcBef>
                <a:spcPct val="0"/>
              </a:spcBef>
              <a:buNone/>
              <a:defRPr kumimoji="0" lang="zh-CN" altLang="en-US" sz="2800" b="1" i="0" u="none" strike="noStrike" cap="none" spc="200" normalizeH="0" baseline="0" noProof="1" dirty="0">
                <a:uFillTx/>
                <a:latin typeface="+mj-lt"/>
                <a:ea typeface="+mj-ea"/>
                <a:cs typeface="+mj-cs"/>
                <a:sym typeface="+mn-ea"/>
              </a:defRPr>
            </a:lvl1pPr>
          </a:lstStyle>
          <a:p>
            <a:r>
              <a:rPr sz="5600"/>
              <a:t>应用层之</a:t>
            </a:r>
            <a:r>
              <a:rPr lang="en-US" altLang="zh-CN" sz="5600"/>
              <a:t>HTTP</a:t>
            </a:r>
            <a:r>
              <a:rPr sz="5600"/>
              <a:t>协议</a:t>
            </a:r>
            <a:endParaRPr sz="5600"/>
          </a:p>
        </p:txBody>
      </p:sp>
      <p:pic>
        <p:nvPicPr>
          <p:cNvPr id="2" name="图片 1"/>
          <p:cNvPicPr>
            <a:picLocks noChangeAspect="1"/>
          </p:cNvPicPr>
          <p:nvPr/>
        </p:nvPicPr>
        <p:blipFill>
          <a:blip r:embed="rId3"/>
          <a:stretch>
            <a:fillRect/>
          </a:stretch>
        </p:blipFill>
        <p:spPr>
          <a:xfrm>
            <a:off x="11960860" y="5027930"/>
            <a:ext cx="11353800" cy="5553710"/>
          </a:xfrm>
          <a:prstGeom prst="rect">
            <a:avLst/>
          </a:prstGeom>
        </p:spPr>
      </p:pic>
      <p:pic>
        <p:nvPicPr>
          <p:cNvPr id="5" name="图片 4"/>
          <p:cNvPicPr>
            <a:picLocks noChangeAspect="1"/>
          </p:cNvPicPr>
          <p:nvPr/>
        </p:nvPicPr>
        <p:blipFill>
          <a:blip r:embed="rId4"/>
          <a:stretch>
            <a:fillRect/>
          </a:stretch>
        </p:blipFill>
        <p:spPr>
          <a:xfrm>
            <a:off x="582930" y="4915535"/>
            <a:ext cx="11055350" cy="5666105"/>
          </a:xfrm>
          <a:prstGeom prst="rect">
            <a:avLst/>
          </a:prstGeom>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字节跳动ByteDance-PPT-0724-03.jpg" descr="字节跳动ByteDance-PPT-0724-03.jpg"/>
          <p:cNvPicPr>
            <a:picLocks noChangeAspect="1"/>
          </p:cNvPicPr>
          <p:nvPr/>
        </p:nvPicPr>
        <p:blipFill>
          <a:blip r:embed="rId1"/>
          <a:stretch>
            <a:fillRect/>
          </a:stretch>
        </p:blipFill>
        <p:spPr>
          <a:xfrm>
            <a:off x="10827" y="-1"/>
            <a:ext cx="24362345" cy="13716001"/>
          </a:xfrm>
          <a:prstGeom prst="rect">
            <a:avLst/>
          </a:prstGeom>
          <a:ln w="12700">
            <a:miter lim="400000"/>
            <a:headEnd/>
            <a:tailEnd/>
          </a:ln>
        </p:spPr>
      </p:pic>
      <p:sp>
        <p:nvSpPr>
          <p:cNvPr id="131" name="什么是RTC？"/>
          <p:cNvSpPr txBox="1"/>
          <p:nvPr/>
        </p:nvSpPr>
        <p:spPr>
          <a:xfrm>
            <a:off x="802319" y="1400662"/>
            <a:ext cx="851852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pPr algn="l"/>
            <a:r>
              <a:rPr lang="zh-CN">
                <a:sym typeface="+mn-ea"/>
              </a:rPr>
              <a:t>计算机网络分层和协议栈</a:t>
            </a:r>
            <a:endParaRPr lang="zh-CN"/>
          </a:p>
        </p:txBody>
      </p:sp>
      <p:sp>
        <p:nvSpPr>
          <p:cNvPr id="3" name="文本框 2"/>
          <p:cNvSpPr txBox="1"/>
          <p:nvPr>
            <p:custDataLst>
              <p:tags r:id="rId2"/>
            </p:custDataLst>
          </p:nvPr>
        </p:nvSpPr>
        <p:spPr>
          <a:xfrm>
            <a:off x="16535400" y="2554605"/>
            <a:ext cx="7181215" cy="1296035"/>
          </a:xfrm>
          <a:prstGeom prst="rect">
            <a:avLst/>
          </a:prstGeom>
        </p:spPr>
        <p:txBody>
          <a:bodyPr vert="horz" lIns="203200" tIns="76200" rIns="152400" bIns="76200" rtlCol="0" anchor="ctr" anchorCtr="0">
            <a:noAutofit/>
          </a:bodyPr>
          <a:lstStyle>
            <a:defPPr>
              <a:defRPr lang="zh-CN"/>
            </a:defPPr>
            <a:lvl1pPr marR="0" fontAlgn="auto">
              <a:lnSpc>
                <a:spcPct val="100000"/>
              </a:lnSpc>
              <a:spcBef>
                <a:spcPct val="0"/>
              </a:spcBef>
              <a:buNone/>
              <a:defRPr kumimoji="0" lang="zh-CN" altLang="en-US" sz="2800" b="1" i="0" u="none" strike="noStrike" cap="none" spc="200" normalizeH="0" baseline="0" noProof="1" dirty="0">
                <a:uFillTx/>
                <a:latin typeface="+mj-lt"/>
                <a:ea typeface="+mj-ea"/>
                <a:cs typeface="+mj-cs"/>
                <a:sym typeface="+mn-ea"/>
              </a:defRPr>
            </a:lvl1pPr>
          </a:lstStyle>
          <a:p>
            <a:r>
              <a:rPr sz="5600"/>
              <a:t>应用层之</a:t>
            </a:r>
            <a:r>
              <a:rPr lang="en-US" altLang="zh-CN" sz="5600"/>
              <a:t>HTTP</a:t>
            </a:r>
            <a:r>
              <a:rPr sz="5600"/>
              <a:t>协议</a:t>
            </a:r>
            <a:endParaRPr sz="5600"/>
          </a:p>
        </p:txBody>
      </p:sp>
      <p:pic>
        <p:nvPicPr>
          <p:cNvPr id="4" name="图片 3"/>
          <p:cNvPicPr>
            <a:picLocks noChangeAspect="1"/>
          </p:cNvPicPr>
          <p:nvPr/>
        </p:nvPicPr>
        <p:blipFill>
          <a:blip r:embed="rId3"/>
          <a:stretch>
            <a:fillRect/>
          </a:stretch>
        </p:blipFill>
        <p:spPr>
          <a:xfrm>
            <a:off x="995680" y="5874385"/>
            <a:ext cx="9843135" cy="4342130"/>
          </a:xfrm>
          <a:prstGeom prst="rect">
            <a:avLst/>
          </a:prstGeom>
        </p:spPr>
      </p:pic>
      <p:pic>
        <p:nvPicPr>
          <p:cNvPr id="5" name="图片 4"/>
          <p:cNvPicPr>
            <a:picLocks noChangeAspect="1"/>
          </p:cNvPicPr>
          <p:nvPr/>
        </p:nvPicPr>
        <p:blipFill>
          <a:blip r:embed="rId4"/>
          <a:stretch>
            <a:fillRect/>
          </a:stretch>
        </p:blipFill>
        <p:spPr>
          <a:xfrm>
            <a:off x="11944350" y="4260215"/>
            <a:ext cx="11236960" cy="6910070"/>
          </a:xfrm>
          <a:prstGeom prst="rect">
            <a:avLst/>
          </a:prstGeom>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字节跳动ByteDance-PPT-0724-03.jpg" descr="字节跳动ByteDance-PPT-0724-03.jpg"/>
          <p:cNvPicPr>
            <a:picLocks noChangeAspect="1"/>
          </p:cNvPicPr>
          <p:nvPr/>
        </p:nvPicPr>
        <p:blipFill>
          <a:blip r:embed="rId1"/>
          <a:stretch>
            <a:fillRect/>
          </a:stretch>
        </p:blipFill>
        <p:spPr>
          <a:xfrm>
            <a:off x="21622" y="-1"/>
            <a:ext cx="24362345" cy="13716001"/>
          </a:xfrm>
          <a:prstGeom prst="rect">
            <a:avLst/>
          </a:prstGeom>
          <a:ln w="12700">
            <a:miter lim="400000"/>
            <a:headEnd/>
            <a:tailEnd/>
          </a:ln>
        </p:spPr>
      </p:pic>
      <p:sp>
        <p:nvSpPr>
          <p:cNvPr id="131" name="什么是RTC？"/>
          <p:cNvSpPr txBox="1"/>
          <p:nvPr/>
        </p:nvSpPr>
        <p:spPr>
          <a:xfrm>
            <a:off x="802319" y="1400662"/>
            <a:ext cx="851852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pPr algn="l"/>
            <a:r>
              <a:rPr lang="zh-CN">
                <a:sym typeface="+mn-ea"/>
              </a:rPr>
              <a:t>计算机网络分层和协议栈</a:t>
            </a:r>
            <a:endParaRPr lang="zh-CN"/>
          </a:p>
        </p:txBody>
      </p:sp>
      <p:sp>
        <p:nvSpPr>
          <p:cNvPr id="132" name="文本"/>
          <p:cNvSpPr txBox="1"/>
          <p:nvPr/>
        </p:nvSpPr>
        <p:spPr>
          <a:xfrm>
            <a:off x="1358395" y="4028427"/>
            <a:ext cx="212726" cy="571501"/>
          </a:xfrm>
          <a:prstGeom prst="rect">
            <a:avLst/>
          </a:prstGeom>
          <a:ln w="12700">
            <a:miter lim="400000"/>
          </a:ln>
        </p:spPr>
        <p:txBody>
          <a:bodyPr wrap="none" lIns="50800" tIns="50800" rIns="50800" bIns="50800" anchor="ctr">
            <a:spAutoFit/>
          </a:bodyPr>
          <a:lstStyle>
            <a:lvl1pPr algn="l" defTabSz="457200">
              <a:lnSpc>
                <a:spcPts val="5100"/>
              </a:lnSpc>
              <a:defRPr sz="3100" b="0" u="sng">
                <a:solidFill>
                  <a:srgbClr val="0000EE"/>
                </a:solidFill>
                <a:latin typeface="Times Roman"/>
                <a:ea typeface="Times Roman"/>
                <a:cs typeface="Times Roman"/>
                <a:sym typeface="Times Roman"/>
              </a:defRPr>
            </a:lvl1pPr>
          </a:lstStyle>
          <a:p>
            <a:r>
              <a:t> </a:t>
            </a:r>
          </a:p>
        </p:txBody>
      </p:sp>
      <p:sp>
        <p:nvSpPr>
          <p:cNvPr id="3" name="文本框 2"/>
          <p:cNvSpPr txBox="1"/>
          <p:nvPr>
            <p:custDataLst>
              <p:tags r:id="rId2"/>
            </p:custDataLst>
          </p:nvPr>
        </p:nvSpPr>
        <p:spPr>
          <a:xfrm>
            <a:off x="16535400" y="2554605"/>
            <a:ext cx="7181215" cy="1296035"/>
          </a:xfrm>
          <a:prstGeom prst="rect">
            <a:avLst/>
          </a:prstGeom>
        </p:spPr>
        <p:txBody>
          <a:bodyPr vert="horz" lIns="203200" tIns="76200" rIns="152400" bIns="76200" rtlCol="0" anchor="ctr" anchorCtr="0">
            <a:noAutofit/>
          </a:bodyPr>
          <a:lstStyle>
            <a:defPPr>
              <a:defRPr lang="zh-CN"/>
            </a:defPPr>
            <a:lvl1pPr marR="0" fontAlgn="auto">
              <a:lnSpc>
                <a:spcPct val="100000"/>
              </a:lnSpc>
              <a:spcBef>
                <a:spcPct val="0"/>
              </a:spcBef>
              <a:buNone/>
              <a:defRPr kumimoji="0" lang="zh-CN" altLang="en-US" sz="2800" b="1" i="0" u="none" strike="noStrike" cap="none" spc="200" normalizeH="0" baseline="0" noProof="1" dirty="0">
                <a:uFillTx/>
                <a:latin typeface="+mj-lt"/>
                <a:ea typeface="+mj-ea"/>
                <a:cs typeface="+mj-cs"/>
                <a:sym typeface="+mn-ea"/>
              </a:defRPr>
            </a:lvl1pPr>
          </a:lstStyle>
          <a:p>
            <a:r>
              <a:rPr sz="5600"/>
              <a:t>应用层之</a:t>
            </a:r>
            <a:r>
              <a:rPr lang="en-US" altLang="zh-CN" sz="5600"/>
              <a:t>HTTP</a:t>
            </a:r>
            <a:r>
              <a:rPr sz="5600"/>
              <a:t>协议</a:t>
            </a:r>
            <a:endParaRPr sz="5600"/>
          </a:p>
        </p:txBody>
      </p:sp>
      <p:sp>
        <p:nvSpPr>
          <p:cNvPr id="143" name="并不是所有浏览器都支持websocket协议  ：（…"/>
          <p:cNvSpPr txBox="1"/>
          <p:nvPr/>
        </p:nvSpPr>
        <p:spPr>
          <a:xfrm>
            <a:off x="868680" y="3886518"/>
            <a:ext cx="19930745" cy="6934200"/>
          </a:xfrm>
          <a:prstGeom prst="rect">
            <a:avLst/>
          </a:prstGeom>
          <a:ln w="12700">
            <a:miter lim="400000"/>
          </a:ln>
        </p:spPr>
        <p:txBody>
          <a:bodyPr wrap="square" lIns="50800" tIns="50800" rIns="50800" bIns="50800" anchor="ctr">
            <a:spAutoFit/>
          </a:bodyPr>
          <a:p>
            <a:pPr algn="l">
              <a:lnSpc>
                <a:spcPct val="200000"/>
              </a:lnSpc>
            </a:pPr>
            <a:r>
              <a:rPr lang="en-US" sz="3600"/>
              <a:t>HTTP(HyperText Trancsfer Protocal)</a:t>
            </a:r>
            <a:r>
              <a:rPr lang="zh-CN" altLang="en-US" sz="3600"/>
              <a:t>是一个应用层协议，它使用</a:t>
            </a:r>
            <a:r>
              <a:rPr lang="en-US" altLang="zh-CN" sz="3600"/>
              <a:t>TCP</a:t>
            </a:r>
            <a:r>
              <a:rPr lang="zh-CN" altLang="en-US" sz="3600"/>
              <a:t>进行可靠传输</a:t>
            </a:r>
            <a:endParaRPr lang="zh-CN" altLang="en-US" sz="3600"/>
          </a:p>
          <a:p>
            <a:pPr algn="l">
              <a:lnSpc>
                <a:spcPct val="200000"/>
              </a:lnSpc>
            </a:pPr>
            <a:r>
              <a:rPr lang="en-US" sz="3600"/>
              <a:t>HTTP</a:t>
            </a:r>
            <a:r>
              <a:rPr lang="zh-CN" altLang="en-US" sz="3600"/>
              <a:t>请求过程如下</a:t>
            </a:r>
            <a:r>
              <a:rPr sz="3600"/>
              <a:t>：</a:t>
            </a:r>
            <a:endParaRPr sz="3600"/>
          </a:p>
          <a:p>
            <a:pPr algn="l">
              <a:lnSpc>
                <a:spcPct val="200000"/>
              </a:lnSpc>
            </a:pPr>
            <a:r>
              <a:t>·</a:t>
            </a:r>
            <a:r>
              <a:rPr lang="en-US"/>
              <a:t>(1)</a:t>
            </a:r>
            <a:r>
              <a:rPr lang="zh-CN" altLang="en-US"/>
              <a:t>域名解析：通过域名请求服务器，首先会向</a:t>
            </a:r>
            <a:r>
              <a:rPr lang="en-US" altLang="zh-CN"/>
              <a:t>DNS</a:t>
            </a:r>
            <a:r>
              <a:rPr lang="zh-CN" altLang="en-US"/>
              <a:t>域名服务器请求解析</a:t>
            </a:r>
            <a:r>
              <a:rPr lang="en-US" altLang="zh-CN"/>
              <a:t>IP</a:t>
            </a:r>
            <a:r>
              <a:rPr lang="zh-CN" altLang="en-US"/>
              <a:t>地址</a:t>
            </a:r>
            <a:endParaRPr lang="zh-CN" altLang="en-US"/>
          </a:p>
          <a:p>
            <a:pPr algn="l">
              <a:lnSpc>
                <a:spcPct val="200000"/>
              </a:lnSpc>
            </a:pPr>
            <a:r>
              <a:rPr>
                <a:sym typeface="+mn-ea"/>
              </a:rPr>
              <a:t>·</a:t>
            </a:r>
            <a:r>
              <a:rPr lang="en-US">
                <a:sym typeface="+mn-ea"/>
              </a:rPr>
              <a:t>(2)</a:t>
            </a:r>
            <a:r>
              <a:rPr lang="zh-CN" altLang="en-US">
                <a:sym typeface="+mn-ea"/>
              </a:rPr>
              <a:t>建立</a:t>
            </a:r>
            <a:r>
              <a:rPr lang="en-US" altLang="zh-CN">
                <a:sym typeface="+mn-ea"/>
              </a:rPr>
              <a:t>TCP</a:t>
            </a:r>
            <a:r>
              <a:rPr lang="zh-CN" altLang="en-US">
                <a:sym typeface="+mn-ea"/>
              </a:rPr>
              <a:t>连接：通过</a:t>
            </a:r>
            <a:r>
              <a:rPr lang="en-US" altLang="zh-CN">
                <a:sym typeface="+mn-ea"/>
              </a:rPr>
              <a:t>IP</a:t>
            </a:r>
            <a:r>
              <a:rPr lang="zh-CN" altLang="en-US">
                <a:sym typeface="+mn-ea"/>
              </a:rPr>
              <a:t>地址和端口连接到</a:t>
            </a:r>
            <a:r>
              <a:rPr lang="en-US" altLang="zh-CN">
                <a:sym typeface="+mn-ea"/>
              </a:rPr>
              <a:t>TCP</a:t>
            </a:r>
            <a:r>
              <a:rPr lang="zh-CN" altLang="en-US">
                <a:sym typeface="+mn-ea"/>
              </a:rPr>
              <a:t>服务器</a:t>
            </a:r>
            <a:endParaRPr>
              <a:sym typeface="+mn-ea"/>
            </a:endParaRPr>
          </a:p>
          <a:p>
            <a:pPr algn="l">
              <a:lnSpc>
                <a:spcPct val="200000"/>
              </a:lnSpc>
            </a:pPr>
            <a:r>
              <a:rPr>
                <a:sym typeface="+mn-ea"/>
              </a:rPr>
              <a:t>·</a:t>
            </a:r>
            <a:r>
              <a:rPr lang="en-US">
                <a:sym typeface="+mn-ea"/>
              </a:rPr>
              <a:t>(3)</a:t>
            </a:r>
            <a:r>
              <a:rPr lang="zh-CN" altLang="en-US">
                <a:sym typeface="+mn-ea"/>
              </a:rPr>
              <a:t>发送数据：向服务器发送请求数据</a:t>
            </a:r>
            <a:endParaRPr>
              <a:sym typeface="+mn-ea"/>
            </a:endParaRPr>
          </a:p>
          <a:p>
            <a:pPr algn="l">
              <a:lnSpc>
                <a:spcPct val="200000"/>
              </a:lnSpc>
            </a:pPr>
            <a:r>
              <a:rPr>
                <a:sym typeface="+mn-ea"/>
              </a:rPr>
              <a:t>·</a:t>
            </a:r>
            <a:r>
              <a:rPr lang="en-US">
                <a:sym typeface="+mn-ea"/>
              </a:rPr>
              <a:t>(4)</a:t>
            </a:r>
            <a:r>
              <a:rPr lang="zh-CN" altLang="en-US">
                <a:sym typeface="+mn-ea"/>
              </a:rPr>
              <a:t>接收数据：等待服务器回复消息</a:t>
            </a:r>
            <a:endParaRPr lang="zh-CN" altLang="en-US">
              <a:sym typeface="+mn-ea"/>
            </a:endParaRPr>
          </a:p>
          <a:p>
            <a:pPr algn="l">
              <a:lnSpc>
                <a:spcPct val="200000"/>
              </a:lnSpc>
            </a:pPr>
            <a:r>
              <a:rPr>
                <a:sym typeface="+mn-ea"/>
              </a:rPr>
              <a:t>·</a:t>
            </a:r>
            <a:r>
              <a:rPr lang="en-US">
                <a:sym typeface="+mn-ea"/>
              </a:rPr>
              <a:t>(5)</a:t>
            </a:r>
            <a:r>
              <a:rPr lang="zh-CN" altLang="en-US">
                <a:sym typeface="+mn-ea"/>
              </a:rPr>
              <a:t>断开连接：关闭与服务器的</a:t>
            </a:r>
            <a:r>
              <a:rPr lang="en-US" altLang="zh-CN">
                <a:sym typeface="+mn-ea"/>
              </a:rPr>
              <a:t>TCP</a:t>
            </a:r>
            <a:r>
              <a:rPr lang="zh-CN" altLang="en-US">
                <a:sym typeface="+mn-ea"/>
              </a:rPr>
              <a:t>连接</a:t>
            </a:r>
            <a:endParaRPr lang="zh-CN" altLang="en-US">
              <a:sym typeface="+mn-ea"/>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字节跳动ByteDance-PPT-0724-03.jpg" descr="字节跳动ByteDance-PPT-0724-03.jpg"/>
          <p:cNvPicPr>
            <a:picLocks noChangeAspect="1"/>
          </p:cNvPicPr>
          <p:nvPr/>
        </p:nvPicPr>
        <p:blipFill>
          <a:blip r:embed="rId1"/>
          <a:stretch>
            <a:fillRect/>
          </a:stretch>
        </p:blipFill>
        <p:spPr>
          <a:xfrm>
            <a:off x="21622" y="-1"/>
            <a:ext cx="24362345" cy="13716001"/>
          </a:xfrm>
          <a:prstGeom prst="rect">
            <a:avLst/>
          </a:prstGeom>
          <a:ln w="12700">
            <a:miter lim="400000"/>
            <a:headEnd/>
            <a:tailEnd/>
          </a:ln>
        </p:spPr>
      </p:pic>
      <p:sp>
        <p:nvSpPr>
          <p:cNvPr id="131" name="什么是RTC？"/>
          <p:cNvSpPr txBox="1"/>
          <p:nvPr/>
        </p:nvSpPr>
        <p:spPr>
          <a:xfrm>
            <a:off x="802319" y="1400662"/>
            <a:ext cx="698817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r>
              <a:rPr lang="zh-CN"/>
              <a:t>计算机网络技术简介</a:t>
            </a:r>
            <a:endParaRPr lang="zh-CN"/>
          </a:p>
        </p:txBody>
      </p:sp>
      <p:sp>
        <p:nvSpPr>
          <p:cNvPr id="132" name="文本"/>
          <p:cNvSpPr txBox="1"/>
          <p:nvPr/>
        </p:nvSpPr>
        <p:spPr>
          <a:xfrm>
            <a:off x="1358395" y="4028427"/>
            <a:ext cx="212726" cy="571501"/>
          </a:xfrm>
          <a:prstGeom prst="rect">
            <a:avLst/>
          </a:prstGeom>
          <a:ln w="12700">
            <a:miter lim="400000"/>
          </a:ln>
        </p:spPr>
        <p:txBody>
          <a:bodyPr wrap="none" lIns="50800" tIns="50800" rIns="50800" bIns="50800" anchor="ctr">
            <a:spAutoFit/>
          </a:bodyPr>
          <a:lstStyle>
            <a:lvl1pPr algn="l" defTabSz="457200">
              <a:lnSpc>
                <a:spcPts val="5100"/>
              </a:lnSpc>
              <a:defRPr sz="3100" b="0" u="sng">
                <a:solidFill>
                  <a:srgbClr val="0000EE"/>
                </a:solidFill>
                <a:latin typeface="Times Roman"/>
                <a:ea typeface="Times Roman"/>
                <a:cs typeface="Times Roman"/>
                <a:sym typeface="Times Roman"/>
              </a:defRPr>
            </a:lvl1pPr>
          </a:lstStyle>
          <a:p>
            <a:r>
              <a:t> </a:t>
            </a:r>
          </a:p>
        </p:txBody>
      </p:sp>
      <p:sp>
        <p:nvSpPr>
          <p:cNvPr id="2" name="文本框 1"/>
          <p:cNvSpPr txBox="1"/>
          <p:nvPr/>
        </p:nvSpPr>
        <p:spPr>
          <a:xfrm>
            <a:off x="15218410" y="2425383"/>
            <a:ext cx="8787765" cy="1024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rPr>
              <a:t>什么是计算机网络</a:t>
            </a:r>
            <a:endPar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143" name="并不是所有浏览器都支持websocket协议  ：（…"/>
          <p:cNvSpPr txBox="1"/>
          <p:nvPr/>
        </p:nvSpPr>
        <p:spPr>
          <a:xfrm>
            <a:off x="523875" y="4158933"/>
            <a:ext cx="10093325" cy="6995795"/>
          </a:xfrm>
          <a:prstGeom prst="rect">
            <a:avLst/>
          </a:prstGeom>
          <a:ln w="12700">
            <a:miter lim="400000"/>
          </a:ln>
        </p:spPr>
        <p:txBody>
          <a:bodyPr wrap="square" lIns="50800" tIns="50800" rIns="50800" bIns="50800" anchor="ctr">
            <a:spAutoFit/>
          </a:bodyPr>
          <a:p>
            <a:pPr algn="l">
              <a:lnSpc>
                <a:spcPct val="200000"/>
              </a:lnSpc>
            </a:pPr>
            <a:r>
              <a:rPr lang="en-US" sz="3200"/>
              <a:t>1.</a:t>
            </a:r>
            <a:r>
              <a:rPr sz="3200"/>
              <a:t>计算机网络是指将地理位置不同的具有独立功能的多台计算机及其外部设备</a:t>
            </a:r>
            <a:endParaRPr sz="3200"/>
          </a:p>
          <a:p>
            <a:pPr algn="l">
              <a:lnSpc>
                <a:spcPct val="200000"/>
              </a:lnSpc>
            </a:pPr>
            <a:endParaRPr sz="3200"/>
          </a:p>
          <a:p>
            <a:pPr algn="l">
              <a:lnSpc>
                <a:spcPct val="200000"/>
              </a:lnSpc>
            </a:pPr>
            <a:r>
              <a:rPr lang="en-US" sz="3200"/>
              <a:t>2.</a:t>
            </a:r>
            <a:r>
              <a:rPr sz="3200"/>
              <a:t>通过通信线路连接起来，在网络操作系统，网络管理软件及网络通信协议的管理和协调下</a:t>
            </a:r>
            <a:endParaRPr sz="3200"/>
          </a:p>
          <a:p>
            <a:pPr algn="l">
              <a:lnSpc>
                <a:spcPct val="200000"/>
              </a:lnSpc>
            </a:pPr>
            <a:endParaRPr sz="3200"/>
          </a:p>
          <a:p>
            <a:pPr algn="l">
              <a:lnSpc>
                <a:spcPct val="200000"/>
              </a:lnSpc>
            </a:pPr>
            <a:r>
              <a:rPr lang="en-US" sz="3200"/>
              <a:t>3.</a:t>
            </a:r>
            <a:r>
              <a:rPr sz="3200"/>
              <a:t>实现资源共享和信息传递的计算机系统</a:t>
            </a:r>
            <a:endParaRPr sz="3200"/>
          </a:p>
        </p:txBody>
      </p:sp>
      <p:pic>
        <p:nvPicPr>
          <p:cNvPr id="3" name="图片 2"/>
          <p:cNvPicPr>
            <a:picLocks noChangeAspect="1"/>
          </p:cNvPicPr>
          <p:nvPr/>
        </p:nvPicPr>
        <p:blipFill>
          <a:blip r:embed="rId2"/>
          <a:stretch>
            <a:fillRect/>
          </a:stretch>
        </p:blipFill>
        <p:spPr>
          <a:xfrm>
            <a:off x="10789920" y="4159250"/>
            <a:ext cx="11987530" cy="6941185"/>
          </a:xfrm>
          <a:prstGeom prst="rect">
            <a:avLst/>
          </a:prstGeom>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字节跳动ByteDance-PPT-0724-03.jpg" descr="字节跳动ByteDance-PPT-0724-03.jpg"/>
          <p:cNvPicPr>
            <a:picLocks noChangeAspect="1"/>
          </p:cNvPicPr>
          <p:nvPr/>
        </p:nvPicPr>
        <p:blipFill>
          <a:blip r:embed="rId1"/>
          <a:stretch>
            <a:fillRect/>
          </a:stretch>
        </p:blipFill>
        <p:spPr>
          <a:xfrm>
            <a:off x="10827" y="-1"/>
            <a:ext cx="24362345" cy="13716001"/>
          </a:xfrm>
          <a:prstGeom prst="rect">
            <a:avLst/>
          </a:prstGeom>
          <a:ln w="12700">
            <a:miter lim="400000"/>
            <a:headEnd/>
            <a:tailEnd/>
          </a:ln>
        </p:spPr>
      </p:pic>
      <p:sp>
        <p:nvSpPr>
          <p:cNvPr id="131" name="什么是RTC？"/>
          <p:cNvSpPr txBox="1"/>
          <p:nvPr/>
        </p:nvSpPr>
        <p:spPr>
          <a:xfrm>
            <a:off x="802319" y="1400662"/>
            <a:ext cx="851852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pPr algn="l"/>
            <a:r>
              <a:rPr lang="zh-CN">
                <a:sym typeface="+mn-ea"/>
              </a:rPr>
              <a:t>计算机网络分层和协议栈</a:t>
            </a:r>
            <a:endParaRPr lang="zh-CN"/>
          </a:p>
        </p:txBody>
      </p:sp>
      <p:sp>
        <p:nvSpPr>
          <p:cNvPr id="3" name="文本框 2"/>
          <p:cNvSpPr txBox="1"/>
          <p:nvPr>
            <p:custDataLst>
              <p:tags r:id="rId2"/>
            </p:custDataLst>
          </p:nvPr>
        </p:nvSpPr>
        <p:spPr>
          <a:xfrm>
            <a:off x="17191990" y="2102485"/>
            <a:ext cx="7181215" cy="1296035"/>
          </a:xfrm>
          <a:prstGeom prst="rect">
            <a:avLst/>
          </a:prstGeom>
        </p:spPr>
        <p:txBody>
          <a:bodyPr vert="horz" lIns="203200" tIns="76200" rIns="152400" bIns="76200" rtlCol="0" anchor="ctr" anchorCtr="0">
            <a:noAutofit/>
          </a:bodyPr>
          <a:lstStyle>
            <a:defPPr>
              <a:defRPr lang="zh-CN"/>
            </a:defPPr>
            <a:lvl1pPr marR="0" fontAlgn="auto">
              <a:lnSpc>
                <a:spcPct val="100000"/>
              </a:lnSpc>
              <a:spcBef>
                <a:spcPct val="0"/>
              </a:spcBef>
              <a:buNone/>
              <a:defRPr kumimoji="0" lang="zh-CN" altLang="en-US" sz="2800" b="1" i="0" u="none" strike="noStrike" cap="none" spc="200" normalizeH="0" baseline="0" noProof="1" dirty="0">
                <a:uFillTx/>
                <a:latin typeface="+mj-lt"/>
                <a:ea typeface="+mj-ea"/>
                <a:cs typeface="+mj-cs"/>
                <a:sym typeface="+mn-ea"/>
              </a:defRPr>
            </a:lvl1pPr>
          </a:lstStyle>
          <a:p>
            <a:r>
              <a:rPr sz="5600"/>
              <a:t>应用层之</a:t>
            </a:r>
            <a:r>
              <a:rPr lang="en-US" altLang="zh-CN" sz="5600"/>
              <a:t>HTTP</a:t>
            </a:r>
            <a:r>
              <a:rPr sz="5600"/>
              <a:t>协议</a:t>
            </a:r>
            <a:endParaRPr sz="5600"/>
          </a:p>
        </p:txBody>
      </p:sp>
      <p:sp>
        <p:nvSpPr>
          <p:cNvPr id="31" name="文本框 30"/>
          <p:cNvSpPr txBox="1"/>
          <p:nvPr/>
        </p:nvSpPr>
        <p:spPr>
          <a:xfrm>
            <a:off x="577850" y="3398520"/>
            <a:ext cx="7865745" cy="706755"/>
          </a:xfrm>
          <a:prstGeom prst="rect">
            <a:avLst/>
          </a:prstGeom>
          <a:noFill/>
        </p:spPr>
        <p:txBody>
          <a:bodyPr wrap="square" rtlCol="0">
            <a:spAutoFit/>
          </a:bodyPr>
          <a:p>
            <a:pPr algn="l"/>
            <a:r>
              <a:rPr lang="en-US" altLang="zh-CN" sz="4000" dirty="0">
                <a:solidFill>
                  <a:srgbClr val="014D9F"/>
                </a:solidFill>
                <a:latin typeface="造字工房尚黑 G0v1 粗体" pitchFamily="50" charset="-122"/>
                <a:ea typeface="造字工房尚黑 G0v1 粗体" pitchFamily="50" charset="-122"/>
              </a:rPr>
              <a:t>HTTP Request</a:t>
            </a:r>
            <a:endParaRPr lang="en-US" altLang="zh-CN" sz="4000" dirty="0">
              <a:solidFill>
                <a:srgbClr val="014D9F"/>
              </a:solidFill>
              <a:latin typeface="造字工房尚黑 G0v1 粗体" pitchFamily="50" charset="-122"/>
              <a:ea typeface="造字工房尚黑 G0v1 粗体" pitchFamily="50" charset="-122"/>
            </a:endParaRPr>
          </a:p>
        </p:txBody>
      </p:sp>
      <p:sp>
        <p:nvSpPr>
          <p:cNvPr id="6" name="文本框 5"/>
          <p:cNvSpPr txBox="1"/>
          <p:nvPr/>
        </p:nvSpPr>
        <p:spPr>
          <a:xfrm>
            <a:off x="15667355" y="3597910"/>
            <a:ext cx="7865745" cy="706755"/>
          </a:xfrm>
          <a:prstGeom prst="rect">
            <a:avLst/>
          </a:prstGeom>
          <a:noFill/>
        </p:spPr>
        <p:txBody>
          <a:bodyPr wrap="square" rtlCol="0">
            <a:spAutoFit/>
          </a:bodyPr>
          <a:p>
            <a:pPr algn="l"/>
            <a:r>
              <a:rPr lang="en-US" altLang="zh-CN" sz="4000" dirty="0">
                <a:solidFill>
                  <a:srgbClr val="014D9F"/>
                </a:solidFill>
                <a:latin typeface="造字工房尚黑 G0v1 粗体" pitchFamily="50" charset="-122"/>
                <a:ea typeface="造字工房尚黑 G0v1 粗体" pitchFamily="50" charset="-122"/>
              </a:rPr>
              <a:t>HTTP Respones</a:t>
            </a:r>
            <a:endParaRPr lang="en-US" altLang="zh-CN" sz="4000" dirty="0">
              <a:solidFill>
                <a:srgbClr val="014D9F"/>
              </a:solidFill>
              <a:latin typeface="造字工房尚黑 G0v1 粗体" pitchFamily="50" charset="-122"/>
              <a:ea typeface="造字工房尚黑 G0v1 粗体" pitchFamily="50" charset="-122"/>
            </a:endParaRPr>
          </a:p>
        </p:txBody>
      </p:sp>
      <p:pic>
        <p:nvPicPr>
          <p:cNvPr id="7" name="图片 6"/>
          <p:cNvPicPr>
            <a:picLocks noChangeAspect="1"/>
          </p:cNvPicPr>
          <p:nvPr/>
        </p:nvPicPr>
        <p:blipFill>
          <a:blip r:embed="rId3"/>
          <a:stretch>
            <a:fillRect/>
          </a:stretch>
        </p:blipFill>
        <p:spPr>
          <a:xfrm>
            <a:off x="577850" y="4594225"/>
            <a:ext cx="10995025" cy="4193540"/>
          </a:xfrm>
          <a:prstGeom prst="rect">
            <a:avLst/>
          </a:prstGeom>
        </p:spPr>
      </p:pic>
      <p:pic>
        <p:nvPicPr>
          <p:cNvPr id="8" name="图片 7"/>
          <p:cNvPicPr>
            <a:picLocks noChangeAspect="1"/>
          </p:cNvPicPr>
          <p:nvPr/>
        </p:nvPicPr>
        <p:blipFill>
          <a:blip r:embed="rId4"/>
          <a:stretch>
            <a:fillRect/>
          </a:stretch>
        </p:blipFill>
        <p:spPr>
          <a:xfrm>
            <a:off x="12962890" y="4594225"/>
            <a:ext cx="10829290" cy="4214495"/>
          </a:xfrm>
          <a:prstGeom prst="rect">
            <a:avLst/>
          </a:prstGeom>
        </p:spPr>
      </p:pic>
      <p:pic>
        <p:nvPicPr>
          <p:cNvPr id="9" name="图片 8"/>
          <p:cNvPicPr>
            <a:picLocks noChangeAspect="1"/>
          </p:cNvPicPr>
          <p:nvPr/>
        </p:nvPicPr>
        <p:blipFill>
          <a:blip r:embed="rId5"/>
          <a:stretch>
            <a:fillRect/>
          </a:stretch>
        </p:blipFill>
        <p:spPr>
          <a:xfrm>
            <a:off x="802005" y="8787765"/>
            <a:ext cx="9359265" cy="4545965"/>
          </a:xfrm>
          <a:prstGeom prst="rect">
            <a:avLst/>
          </a:prstGeom>
        </p:spPr>
      </p:pic>
      <p:pic>
        <p:nvPicPr>
          <p:cNvPr id="10" name="图片 9"/>
          <p:cNvPicPr>
            <a:picLocks noChangeAspect="1"/>
          </p:cNvPicPr>
          <p:nvPr/>
        </p:nvPicPr>
        <p:blipFill>
          <a:blip r:embed="rId6"/>
          <a:stretch>
            <a:fillRect/>
          </a:stretch>
        </p:blipFill>
        <p:spPr>
          <a:xfrm>
            <a:off x="13479145" y="9565005"/>
            <a:ext cx="7925435" cy="2991485"/>
          </a:xfrm>
          <a:prstGeom prst="rect">
            <a:avLst/>
          </a:prstGeom>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字节跳动ByteDance-PPT-0724-03.jpg" descr="字节跳动ByteDance-PPT-0724-03.jpg"/>
          <p:cNvPicPr>
            <a:picLocks noChangeAspect="1"/>
          </p:cNvPicPr>
          <p:nvPr/>
        </p:nvPicPr>
        <p:blipFill>
          <a:blip r:embed="rId1"/>
          <a:stretch>
            <a:fillRect/>
          </a:stretch>
        </p:blipFill>
        <p:spPr>
          <a:xfrm>
            <a:off x="10827" y="-1"/>
            <a:ext cx="24362345" cy="13716001"/>
          </a:xfrm>
          <a:prstGeom prst="rect">
            <a:avLst/>
          </a:prstGeom>
          <a:ln w="12700">
            <a:miter lim="400000"/>
            <a:headEnd/>
            <a:tailEnd/>
          </a:ln>
        </p:spPr>
      </p:pic>
      <p:sp>
        <p:nvSpPr>
          <p:cNvPr id="131" name="什么是RTC？"/>
          <p:cNvSpPr txBox="1"/>
          <p:nvPr/>
        </p:nvSpPr>
        <p:spPr>
          <a:xfrm>
            <a:off x="802319" y="1400662"/>
            <a:ext cx="851852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pPr algn="l"/>
            <a:r>
              <a:rPr lang="zh-CN">
                <a:sym typeface="+mn-ea"/>
              </a:rPr>
              <a:t>计算机网络分层和协议栈</a:t>
            </a:r>
            <a:endParaRPr lang="zh-CN"/>
          </a:p>
        </p:txBody>
      </p:sp>
      <p:sp>
        <p:nvSpPr>
          <p:cNvPr id="3" name="文本框 2"/>
          <p:cNvSpPr txBox="1"/>
          <p:nvPr>
            <p:custDataLst>
              <p:tags r:id="rId2"/>
            </p:custDataLst>
          </p:nvPr>
        </p:nvSpPr>
        <p:spPr>
          <a:xfrm>
            <a:off x="16535400" y="2554605"/>
            <a:ext cx="7181215" cy="1296035"/>
          </a:xfrm>
          <a:prstGeom prst="rect">
            <a:avLst/>
          </a:prstGeom>
        </p:spPr>
        <p:txBody>
          <a:bodyPr vert="horz" lIns="203200" tIns="76200" rIns="152400" bIns="76200" rtlCol="0" anchor="ctr" anchorCtr="0">
            <a:noAutofit/>
          </a:bodyPr>
          <a:lstStyle>
            <a:defPPr>
              <a:defRPr lang="zh-CN"/>
            </a:defPPr>
            <a:lvl1pPr marR="0" fontAlgn="auto">
              <a:lnSpc>
                <a:spcPct val="100000"/>
              </a:lnSpc>
              <a:spcBef>
                <a:spcPct val="0"/>
              </a:spcBef>
              <a:buNone/>
              <a:defRPr kumimoji="0" lang="zh-CN" altLang="en-US" sz="2800" b="1" i="0" u="none" strike="noStrike" cap="none" spc="200" normalizeH="0" baseline="0" noProof="1" dirty="0">
                <a:uFillTx/>
                <a:latin typeface="+mj-lt"/>
                <a:ea typeface="+mj-ea"/>
                <a:cs typeface="+mj-cs"/>
                <a:sym typeface="+mn-ea"/>
              </a:defRPr>
            </a:lvl1pPr>
          </a:lstStyle>
          <a:p>
            <a:r>
              <a:rPr sz="5600"/>
              <a:t>应用层之</a:t>
            </a:r>
            <a:r>
              <a:rPr lang="en-US" altLang="zh-CN" sz="5600"/>
              <a:t>HTTP</a:t>
            </a:r>
            <a:r>
              <a:rPr sz="5600"/>
              <a:t>协议</a:t>
            </a:r>
            <a:endParaRPr sz="5600"/>
          </a:p>
        </p:txBody>
      </p:sp>
      <p:sp>
        <p:nvSpPr>
          <p:cNvPr id="143" name="并不是所有浏览器都支持websocket协议  ：（…"/>
          <p:cNvSpPr txBox="1"/>
          <p:nvPr/>
        </p:nvSpPr>
        <p:spPr>
          <a:xfrm>
            <a:off x="802005" y="3850323"/>
            <a:ext cx="19930745" cy="8780780"/>
          </a:xfrm>
          <a:prstGeom prst="rect">
            <a:avLst/>
          </a:prstGeom>
          <a:ln w="12700">
            <a:miter lim="400000"/>
          </a:ln>
        </p:spPr>
        <p:txBody>
          <a:bodyPr wrap="square" lIns="50800" tIns="50800" rIns="50800" bIns="50800" anchor="ctr">
            <a:spAutoFit/>
          </a:bodyPr>
          <a:p>
            <a:pPr algn="l">
              <a:lnSpc>
                <a:spcPct val="200000"/>
              </a:lnSpc>
            </a:pPr>
            <a:r>
              <a:rPr lang="en-US" sz="3600"/>
              <a:t>HTTP</a:t>
            </a:r>
            <a:r>
              <a:rPr lang="zh-CN" altLang="en-US" sz="3600"/>
              <a:t>的请求方法有</a:t>
            </a:r>
            <a:r>
              <a:rPr lang="en-US" altLang="zh-CN" sz="3600"/>
              <a:t>GET/POST/PUT/DELETEOPTION</a:t>
            </a:r>
            <a:r>
              <a:rPr lang="zh-CN" altLang="en-US" sz="3600"/>
              <a:t>等方法</a:t>
            </a:r>
            <a:endParaRPr lang="zh-CN" altLang="en-US" sz="3600"/>
          </a:p>
          <a:p>
            <a:pPr algn="l">
              <a:lnSpc>
                <a:spcPct val="200000"/>
              </a:lnSpc>
            </a:pPr>
            <a:r>
              <a:rPr lang="en-US" altLang="zh-CN" sz="3600"/>
              <a:t>			GET:</a:t>
            </a:r>
            <a:r>
              <a:rPr lang="zh-CN" altLang="en-US" sz="3600"/>
              <a:t>主要用于获取服务器上的内容</a:t>
            </a:r>
            <a:endParaRPr lang="zh-CN" altLang="en-US" sz="3600"/>
          </a:p>
          <a:p>
            <a:pPr algn="l">
              <a:lnSpc>
                <a:spcPct val="200000"/>
              </a:lnSpc>
            </a:pPr>
            <a:r>
              <a:rPr lang="en-US" altLang="zh-CN" sz="3600"/>
              <a:t>			POST:</a:t>
            </a:r>
            <a:r>
              <a:rPr lang="zh-CN" altLang="en-US" sz="3600"/>
              <a:t>传输内容到服务器</a:t>
            </a:r>
            <a:endParaRPr lang="zh-CN" altLang="en-US" sz="3600"/>
          </a:p>
          <a:p>
            <a:pPr algn="l">
              <a:lnSpc>
                <a:spcPct val="200000"/>
              </a:lnSpc>
            </a:pPr>
            <a:r>
              <a:rPr lang="en-US" altLang="zh-CN" sz="3600"/>
              <a:t>HTTP</a:t>
            </a:r>
            <a:r>
              <a:rPr lang="zh-CN" altLang="en-US" sz="3600"/>
              <a:t>协议的特点：</a:t>
            </a:r>
            <a:endParaRPr lang="zh-CN" altLang="en-US" sz="3600"/>
          </a:p>
          <a:p>
            <a:pPr algn="l">
              <a:lnSpc>
                <a:spcPct val="200000"/>
              </a:lnSpc>
            </a:pPr>
            <a:r>
              <a:rPr lang="zh-CN" altLang="en-US" sz="3600"/>
              <a:t>   </a:t>
            </a:r>
            <a:r>
              <a:rPr lang="en-US" altLang="zh-CN" sz="3600"/>
              <a:t>			</a:t>
            </a:r>
            <a:r>
              <a:rPr lang="en-US" altLang="zh-CN" sz="3600"/>
              <a:t>(1)</a:t>
            </a:r>
            <a:r>
              <a:rPr lang="zh-CN" altLang="en-US" sz="3600"/>
              <a:t>无连接</a:t>
            </a:r>
            <a:endParaRPr lang="zh-CN" altLang="en-US" sz="3600"/>
          </a:p>
          <a:p>
            <a:pPr algn="l">
              <a:lnSpc>
                <a:spcPct val="200000"/>
              </a:lnSpc>
            </a:pPr>
            <a:r>
              <a:rPr lang="zh-CN" altLang="en-US" sz="3600"/>
              <a:t>   </a:t>
            </a:r>
            <a:r>
              <a:rPr lang="en-US" altLang="zh-CN" sz="3600"/>
              <a:t>			</a:t>
            </a:r>
            <a:r>
              <a:rPr lang="en-US" altLang="zh-CN" sz="3600"/>
              <a:t>(2)</a:t>
            </a:r>
            <a:r>
              <a:rPr lang="zh-CN" altLang="en-US" sz="3600"/>
              <a:t>无状态</a:t>
            </a:r>
            <a:endParaRPr lang="zh-CN" altLang="en-US" sz="3600"/>
          </a:p>
          <a:p>
            <a:pPr algn="l">
              <a:lnSpc>
                <a:spcPct val="200000"/>
              </a:lnSpc>
            </a:pPr>
            <a:r>
              <a:rPr lang="zh-CN" altLang="en-US" sz="3600"/>
              <a:t>   </a:t>
            </a:r>
            <a:r>
              <a:rPr lang="en-US" altLang="zh-CN" sz="3600"/>
              <a:t>			</a:t>
            </a:r>
            <a:r>
              <a:rPr lang="en-US" altLang="zh-CN" sz="3600"/>
              <a:t>(3)</a:t>
            </a:r>
            <a:r>
              <a:rPr lang="zh-CN" altLang="en-US" sz="3600"/>
              <a:t>简单快速灵活</a:t>
            </a:r>
            <a:endParaRPr lang="zh-CN" altLang="en-US" sz="3600"/>
          </a:p>
          <a:p>
            <a:pPr algn="l">
              <a:lnSpc>
                <a:spcPct val="200000"/>
              </a:lnSpc>
            </a:pPr>
            <a:endParaRPr lang="zh-CN" altLang="en-US">
              <a:sym typeface="+mn-ea"/>
            </a:endParaRP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字节跳动ByteDance-PPT-0724-03.jpg" descr="字节跳动ByteDance-PPT-0724-03.jpg"/>
          <p:cNvPicPr>
            <a:picLocks noChangeAspect="1"/>
          </p:cNvPicPr>
          <p:nvPr/>
        </p:nvPicPr>
        <p:blipFill>
          <a:blip r:embed="rId1"/>
          <a:stretch>
            <a:fillRect/>
          </a:stretch>
        </p:blipFill>
        <p:spPr>
          <a:xfrm>
            <a:off x="10827" y="-1"/>
            <a:ext cx="24362345" cy="13716001"/>
          </a:xfrm>
          <a:prstGeom prst="rect">
            <a:avLst/>
          </a:prstGeom>
          <a:ln w="12700">
            <a:miter lim="400000"/>
            <a:headEnd/>
            <a:tailEnd/>
          </a:ln>
        </p:spPr>
      </p:pic>
      <p:sp>
        <p:nvSpPr>
          <p:cNvPr id="131" name="什么是RTC？"/>
          <p:cNvSpPr txBox="1"/>
          <p:nvPr/>
        </p:nvSpPr>
        <p:spPr>
          <a:xfrm>
            <a:off x="802319" y="1400662"/>
            <a:ext cx="851852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pPr algn="l"/>
            <a:r>
              <a:rPr lang="zh-CN">
                <a:sym typeface="+mn-ea"/>
              </a:rPr>
              <a:t>计算机网络分层和协议栈</a:t>
            </a:r>
            <a:endParaRPr lang="zh-CN"/>
          </a:p>
        </p:txBody>
      </p:sp>
      <p:sp>
        <p:nvSpPr>
          <p:cNvPr id="3" name="文本框 2"/>
          <p:cNvSpPr txBox="1"/>
          <p:nvPr>
            <p:custDataLst>
              <p:tags r:id="rId2"/>
            </p:custDataLst>
          </p:nvPr>
        </p:nvSpPr>
        <p:spPr>
          <a:xfrm>
            <a:off x="13844905" y="2554605"/>
            <a:ext cx="9871710" cy="1296035"/>
          </a:xfrm>
          <a:prstGeom prst="rect">
            <a:avLst/>
          </a:prstGeom>
        </p:spPr>
        <p:txBody>
          <a:bodyPr vert="horz" lIns="203200" tIns="76200" rIns="152400" bIns="76200" rtlCol="0" anchor="ctr" anchorCtr="0">
            <a:noAutofit/>
          </a:bodyPr>
          <a:lstStyle>
            <a:defPPr>
              <a:defRPr lang="zh-CN"/>
            </a:defPPr>
            <a:lvl1pPr marR="0" fontAlgn="auto">
              <a:lnSpc>
                <a:spcPct val="100000"/>
              </a:lnSpc>
              <a:spcBef>
                <a:spcPct val="0"/>
              </a:spcBef>
              <a:buNone/>
              <a:defRPr kumimoji="0" lang="zh-CN" altLang="en-US" sz="2800" b="1" i="0" u="none" strike="noStrike" cap="none" spc="200" normalizeH="0" baseline="0" noProof="1" dirty="0">
                <a:uFillTx/>
                <a:latin typeface="+mj-lt"/>
                <a:ea typeface="+mj-ea"/>
                <a:cs typeface="+mj-cs"/>
                <a:sym typeface="+mn-ea"/>
              </a:defRPr>
            </a:lvl1pPr>
          </a:lstStyle>
          <a:p>
            <a:r>
              <a:rPr sz="5600"/>
              <a:t>应用层之使用</a:t>
            </a:r>
            <a:r>
              <a:rPr lang="en-US" altLang="zh-CN" sz="5600"/>
              <a:t>TCP</a:t>
            </a:r>
            <a:r>
              <a:rPr sz="5600"/>
              <a:t>套接字</a:t>
            </a:r>
            <a:endParaRPr sz="5600"/>
          </a:p>
        </p:txBody>
      </p:sp>
      <p:sp>
        <p:nvSpPr>
          <p:cNvPr id="31" name="文本框 30"/>
          <p:cNvSpPr txBox="1"/>
          <p:nvPr/>
        </p:nvSpPr>
        <p:spPr>
          <a:xfrm>
            <a:off x="577850" y="3398520"/>
            <a:ext cx="7865745" cy="706755"/>
          </a:xfrm>
          <a:prstGeom prst="rect">
            <a:avLst/>
          </a:prstGeom>
          <a:noFill/>
        </p:spPr>
        <p:txBody>
          <a:bodyPr wrap="square" rtlCol="0">
            <a:spAutoFit/>
          </a:bodyPr>
          <a:p>
            <a:pPr algn="l"/>
            <a:r>
              <a:rPr lang="en-US" altLang="zh-CN" sz="4000" dirty="0">
                <a:solidFill>
                  <a:srgbClr val="014D9F"/>
                </a:solidFill>
                <a:latin typeface="造字工房尚黑 G0v1 粗体" pitchFamily="50" charset="-122"/>
                <a:ea typeface="造字工房尚黑 G0v1 粗体" pitchFamily="50" charset="-122"/>
              </a:rPr>
              <a:t>socket(</a:t>
            </a:r>
            <a:r>
              <a:rPr lang="zh-CN" altLang="en-US" sz="4000" dirty="0">
                <a:solidFill>
                  <a:srgbClr val="014D9F"/>
                </a:solidFill>
                <a:latin typeface="造字工房尚黑 G0v1 粗体" pitchFamily="50" charset="-122"/>
                <a:ea typeface="造字工房尚黑 G0v1 粗体" pitchFamily="50" charset="-122"/>
              </a:rPr>
              <a:t>套接字</a:t>
            </a:r>
            <a:r>
              <a:rPr lang="en-US" altLang="zh-CN" sz="4000" dirty="0">
                <a:solidFill>
                  <a:srgbClr val="014D9F"/>
                </a:solidFill>
                <a:latin typeface="造字工房尚黑 G0v1 粗体" pitchFamily="50" charset="-122"/>
                <a:ea typeface="造字工房尚黑 G0v1 粗体" pitchFamily="50" charset="-122"/>
              </a:rPr>
              <a:t>)</a:t>
            </a:r>
            <a:r>
              <a:rPr lang="zh-CN" altLang="en-US" sz="4000" dirty="0">
                <a:solidFill>
                  <a:srgbClr val="014D9F"/>
                </a:solidFill>
                <a:latin typeface="造字工房尚黑 G0v1 粗体" pitchFamily="50" charset="-122"/>
                <a:ea typeface="造字工房尚黑 G0v1 粗体" pitchFamily="50" charset="-122"/>
              </a:rPr>
              <a:t>是啥</a:t>
            </a:r>
            <a:endParaRPr lang="zh-CN" altLang="en-US" sz="4000" dirty="0">
              <a:solidFill>
                <a:srgbClr val="014D9F"/>
              </a:solidFill>
              <a:latin typeface="造字工房尚黑 G0v1 粗体" pitchFamily="50" charset="-122"/>
              <a:ea typeface="造字工房尚黑 G0v1 粗体" pitchFamily="50" charset="-122"/>
            </a:endParaRPr>
          </a:p>
        </p:txBody>
      </p:sp>
      <p:sp>
        <p:nvSpPr>
          <p:cNvPr id="143" name="并不是所有浏览器都支持websocket协议  ：（…"/>
          <p:cNvSpPr txBox="1"/>
          <p:nvPr/>
        </p:nvSpPr>
        <p:spPr>
          <a:xfrm>
            <a:off x="974725" y="4747896"/>
            <a:ext cx="19930745" cy="4533265"/>
          </a:xfrm>
          <a:prstGeom prst="rect">
            <a:avLst/>
          </a:prstGeom>
          <a:ln w="12700">
            <a:miter lim="400000"/>
          </a:ln>
        </p:spPr>
        <p:txBody>
          <a:bodyPr wrap="square" lIns="50800" tIns="50800" rIns="50800" bIns="50800" anchor="ctr">
            <a:spAutoFit/>
          </a:bodyPr>
          <a:p>
            <a:pPr algn="l">
              <a:lnSpc>
                <a:spcPct val="200000"/>
              </a:lnSpc>
            </a:pPr>
            <a:r>
              <a:rPr sz="3600"/>
              <a:t>Socket的英文原义是"孔"或"插座"。作为BSD UNIX的进程通信机制，取后一种意思。通常也称作"套接字"，用于描述IP地址和端口，是一个通信链的句柄，可以用来实现不同虚拟机或不同计算机之间的通信。在Internet上的主机一般运行了多个服务软件，同时提供几种服务。每种服务都打开一个Socket，并绑定到一个端口上，不同的端口对应于不同的服务。</a:t>
            </a:r>
            <a:endParaRPr sz="3600"/>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字节跳动ByteDance-PPT-0724-03.jpg" descr="字节跳动ByteDance-PPT-0724-03.jpg"/>
          <p:cNvPicPr>
            <a:picLocks noChangeAspect="1"/>
          </p:cNvPicPr>
          <p:nvPr/>
        </p:nvPicPr>
        <p:blipFill>
          <a:blip r:embed="rId1"/>
          <a:stretch>
            <a:fillRect/>
          </a:stretch>
        </p:blipFill>
        <p:spPr>
          <a:xfrm>
            <a:off x="21622" y="-1"/>
            <a:ext cx="24362345" cy="13716001"/>
          </a:xfrm>
          <a:prstGeom prst="rect">
            <a:avLst/>
          </a:prstGeom>
          <a:ln w="12700">
            <a:miter lim="400000"/>
            <a:headEnd/>
            <a:tailEnd/>
          </a:ln>
        </p:spPr>
      </p:pic>
      <p:sp>
        <p:nvSpPr>
          <p:cNvPr id="131" name="什么是RTC？"/>
          <p:cNvSpPr txBox="1"/>
          <p:nvPr/>
        </p:nvSpPr>
        <p:spPr>
          <a:xfrm>
            <a:off x="802319" y="1400662"/>
            <a:ext cx="851852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pPr algn="l"/>
            <a:r>
              <a:rPr lang="zh-CN">
                <a:sym typeface="+mn-ea"/>
              </a:rPr>
              <a:t>计算机网络分层和协议栈</a:t>
            </a:r>
            <a:endParaRPr lang="zh-CN"/>
          </a:p>
        </p:txBody>
      </p:sp>
      <p:sp>
        <p:nvSpPr>
          <p:cNvPr id="3" name="文本框 2"/>
          <p:cNvSpPr txBox="1"/>
          <p:nvPr>
            <p:custDataLst>
              <p:tags r:id="rId2"/>
            </p:custDataLst>
          </p:nvPr>
        </p:nvSpPr>
        <p:spPr>
          <a:xfrm>
            <a:off x="14447520" y="2554605"/>
            <a:ext cx="9269095" cy="1296035"/>
          </a:xfrm>
          <a:prstGeom prst="rect">
            <a:avLst/>
          </a:prstGeom>
        </p:spPr>
        <p:txBody>
          <a:bodyPr vert="horz" lIns="203200" tIns="76200" rIns="152400" bIns="76200" rtlCol="0" anchor="ctr" anchorCtr="0">
            <a:noAutofit/>
          </a:bodyPr>
          <a:lstStyle>
            <a:defPPr>
              <a:defRPr lang="zh-CN"/>
            </a:defPPr>
            <a:lvl1pPr marR="0" fontAlgn="auto">
              <a:lnSpc>
                <a:spcPct val="100000"/>
              </a:lnSpc>
              <a:spcBef>
                <a:spcPct val="0"/>
              </a:spcBef>
              <a:buNone/>
              <a:defRPr kumimoji="0" lang="zh-CN" altLang="en-US" sz="2800" b="1" i="0" u="none" strike="noStrike" cap="none" spc="200" normalizeH="0" baseline="0" noProof="1" dirty="0">
                <a:uFillTx/>
                <a:latin typeface="+mj-lt"/>
                <a:ea typeface="+mj-ea"/>
                <a:cs typeface="+mj-cs"/>
                <a:sym typeface="+mn-ea"/>
              </a:defRPr>
            </a:lvl1pPr>
          </a:lstStyle>
          <a:p>
            <a:r>
              <a:rPr sz="5600"/>
              <a:t>应用层之使用</a:t>
            </a:r>
            <a:r>
              <a:rPr lang="en-US" altLang="zh-CN" sz="5600"/>
              <a:t>TCP</a:t>
            </a:r>
            <a:r>
              <a:rPr sz="5600"/>
              <a:t>套接字</a:t>
            </a:r>
            <a:endParaRPr sz="5600"/>
          </a:p>
        </p:txBody>
      </p:sp>
      <p:pic>
        <p:nvPicPr>
          <p:cNvPr id="2" name="图片 1"/>
          <p:cNvPicPr>
            <a:picLocks noChangeAspect="1"/>
          </p:cNvPicPr>
          <p:nvPr/>
        </p:nvPicPr>
        <p:blipFill>
          <a:blip r:embed="rId3"/>
          <a:stretch>
            <a:fillRect/>
          </a:stretch>
        </p:blipFill>
        <p:spPr>
          <a:xfrm>
            <a:off x="1120775" y="2903855"/>
            <a:ext cx="12178665" cy="10239375"/>
          </a:xfrm>
          <a:prstGeom prst="rect">
            <a:avLst/>
          </a:prstGeom>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字节跳动ByteDance-PPT-0724-03.jpg" descr="字节跳动ByteDance-PPT-0724-03.jpg"/>
          <p:cNvPicPr>
            <a:picLocks noChangeAspect="1"/>
          </p:cNvPicPr>
          <p:nvPr/>
        </p:nvPicPr>
        <p:blipFill>
          <a:blip r:embed="rId1"/>
          <a:stretch>
            <a:fillRect/>
          </a:stretch>
        </p:blipFill>
        <p:spPr>
          <a:xfrm>
            <a:off x="21622" y="-1"/>
            <a:ext cx="24362345" cy="13716001"/>
          </a:xfrm>
          <a:prstGeom prst="rect">
            <a:avLst/>
          </a:prstGeom>
          <a:ln w="12700">
            <a:miter lim="400000"/>
            <a:headEnd/>
            <a:tailEnd/>
          </a:ln>
        </p:spPr>
      </p:pic>
      <p:sp>
        <p:nvSpPr>
          <p:cNvPr id="131" name="什么是RTC？"/>
          <p:cNvSpPr txBox="1"/>
          <p:nvPr/>
        </p:nvSpPr>
        <p:spPr>
          <a:xfrm>
            <a:off x="802319" y="1400662"/>
            <a:ext cx="851852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pPr algn="l"/>
            <a:r>
              <a:rPr lang="zh-CN">
                <a:sym typeface="+mn-ea"/>
              </a:rPr>
              <a:t>计算机网络分层和协议栈</a:t>
            </a:r>
            <a:endParaRPr lang="zh-CN"/>
          </a:p>
        </p:txBody>
      </p:sp>
      <p:sp>
        <p:nvSpPr>
          <p:cNvPr id="3" name="文本框 2"/>
          <p:cNvSpPr txBox="1"/>
          <p:nvPr>
            <p:custDataLst>
              <p:tags r:id="rId2"/>
            </p:custDataLst>
          </p:nvPr>
        </p:nvSpPr>
        <p:spPr>
          <a:xfrm>
            <a:off x="14447520" y="2554605"/>
            <a:ext cx="9269095" cy="1296035"/>
          </a:xfrm>
          <a:prstGeom prst="rect">
            <a:avLst/>
          </a:prstGeom>
        </p:spPr>
        <p:txBody>
          <a:bodyPr vert="horz" lIns="203200" tIns="76200" rIns="152400" bIns="76200" rtlCol="0" anchor="ctr" anchorCtr="0">
            <a:noAutofit/>
          </a:bodyPr>
          <a:lstStyle>
            <a:defPPr>
              <a:defRPr lang="zh-CN"/>
            </a:defPPr>
            <a:lvl1pPr marR="0" fontAlgn="auto">
              <a:lnSpc>
                <a:spcPct val="100000"/>
              </a:lnSpc>
              <a:spcBef>
                <a:spcPct val="0"/>
              </a:spcBef>
              <a:buNone/>
              <a:defRPr kumimoji="0" lang="zh-CN" altLang="en-US" sz="2800" b="1" i="0" u="none" strike="noStrike" cap="none" spc="200" normalizeH="0" baseline="0" noProof="1" dirty="0">
                <a:uFillTx/>
                <a:latin typeface="+mj-lt"/>
                <a:ea typeface="+mj-ea"/>
                <a:cs typeface="+mj-cs"/>
                <a:sym typeface="+mn-ea"/>
              </a:defRPr>
            </a:lvl1pPr>
          </a:lstStyle>
          <a:p>
            <a:r>
              <a:rPr lang="en-US" altLang="zh-CN" sz="5600"/>
              <a:t>TCP-Socket</a:t>
            </a:r>
            <a:r>
              <a:rPr sz="5600"/>
              <a:t>粘包问题</a:t>
            </a:r>
            <a:endParaRPr sz="5600"/>
          </a:p>
        </p:txBody>
      </p:sp>
      <p:sp>
        <p:nvSpPr>
          <p:cNvPr id="143" name="并不是所有浏览器都支持websocket协议  ：（…"/>
          <p:cNvSpPr txBox="1"/>
          <p:nvPr/>
        </p:nvSpPr>
        <p:spPr>
          <a:xfrm>
            <a:off x="1376045" y="2944495"/>
            <a:ext cx="23137495" cy="3979545"/>
          </a:xfrm>
          <a:prstGeom prst="rect">
            <a:avLst/>
          </a:prstGeom>
          <a:ln w="12700">
            <a:miter lim="400000"/>
          </a:ln>
        </p:spPr>
        <p:txBody>
          <a:bodyPr wrap="square" lIns="50800" tIns="50800" rIns="50800" bIns="50800" anchor="ctr">
            <a:spAutoFit/>
          </a:bodyPr>
          <a:p>
            <a:pPr algn="l">
              <a:lnSpc>
                <a:spcPct val="200000"/>
              </a:lnSpc>
            </a:pPr>
            <a:r>
              <a:rPr lang="zh-CN" altLang="en-US" sz="3600"/>
              <a:t>什么是粘包问题：</a:t>
            </a:r>
            <a:endParaRPr lang="zh-CN" altLang="en-US" sz="3600"/>
          </a:p>
          <a:p>
            <a:pPr algn="l">
              <a:lnSpc>
                <a:spcPct val="200000"/>
              </a:lnSpc>
            </a:pPr>
            <a:r>
              <a:rPr lang="en-US"/>
              <a:t>	</a:t>
            </a:r>
            <a:r>
              <a:t>·TCP粘包就是指发送方发送的若干包数据到达接收方时粘成了一包，从接收缓冲区来看，后一包数据的头紧接着前一包数据的尾，出现粘包的原因是多方面的，可能是来自发送方，也可能是来自接收方。</a:t>
            </a:r>
            <a:endParaRPr>
              <a:sym typeface="+mn-ea"/>
            </a:endParaRPr>
          </a:p>
          <a:p>
            <a:pPr algn="l">
              <a:lnSpc>
                <a:spcPct val="200000"/>
              </a:lnSpc>
            </a:pPr>
            <a:endParaRPr lang="zh-CN" altLang="en-US">
              <a:sym typeface="+mn-ea"/>
            </a:endParaRPr>
          </a:p>
        </p:txBody>
      </p:sp>
      <p:pic>
        <p:nvPicPr>
          <p:cNvPr id="8" name="图片 7"/>
          <p:cNvPicPr>
            <a:picLocks noChangeAspect="1"/>
          </p:cNvPicPr>
          <p:nvPr/>
        </p:nvPicPr>
        <p:blipFill>
          <a:blip r:embed="rId3"/>
          <a:stretch>
            <a:fillRect/>
          </a:stretch>
        </p:blipFill>
        <p:spPr>
          <a:xfrm>
            <a:off x="5467350" y="6221730"/>
            <a:ext cx="8980170" cy="6659245"/>
          </a:xfrm>
          <a:prstGeom prst="rect">
            <a:avLst/>
          </a:prstGeom>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字节跳动ByteDance-PPT-0724-03.jpg" descr="字节跳动ByteDance-PPT-0724-03.jpg"/>
          <p:cNvPicPr>
            <a:picLocks noChangeAspect="1"/>
          </p:cNvPicPr>
          <p:nvPr/>
        </p:nvPicPr>
        <p:blipFill>
          <a:blip r:embed="rId1"/>
          <a:stretch>
            <a:fillRect/>
          </a:stretch>
        </p:blipFill>
        <p:spPr>
          <a:xfrm>
            <a:off x="21622" y="-1"/>
            <a:ext cx="24362345" cy="13716001"/>
          </a:xfrm>
          <a:prstGeom prst="rect">
            <a:avLst/>
          </a:prstGeom>
          <a:ln w="12700">
            <a:miter lim="400000"/>
            <a:headEnd/>
            <a:tailEnd/>
          </a:ln>
        </p:spPr>
      </p:pic>
      <p:sp>
        <p:nvSpPr>
          <p:cNvPr id="131" name="什么是RTC？"/>
          <p:cNvSpPr txBox="1"/>
          <p:nvPr/>
        </p:nvSpPr>
        <p:spPr>
          <a:xfrm>
            <a:off x="802319" y="1400662"/>
            <a:ext cx="851852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pPr algn="l"/>
            <a:r>
              <a:rPr lang="zh-CN">
                <a:sym typeface="+mn-ea"/>
              </a:rPr>
              <a:t>计算机网络分层和协议栈</a:t>
            </a:r>
            <a:endParaRPr lang="zh-CN"/>
          </a:p>
        </p:txBody>
      </p:sp>
      <p:sp>
        <p:nvSpPr>
          <p:cNvPr id="2" name="文本框 1"/>
          <p:cNvSpPr txBox="1"/>
          <p:nvPr>
            <p:custDataLst>
              <p:tags r:id="rId2"/>
            </p:custDataLst>
          </p:nvPr>
        </p:nvSpPr>
        <p:spPr>
          <a:xfrm>
            <a:off x="14447520" y="2554605"/>
            <a:ext cx="9269095" cy="1296035"/>
          </a:xfrm>
          <a:prstGeom prst="rect">
            <a:avLst/>
          </a:prstGeom>
        </p:spPr>
        <p:txBody>
          <a:bodyPr vert="horz" lIns="203200" tIns="76200" rIns="152400" bIns="76200" rtlCol="0" anchor="ctr" anchorCtr="0">
            <a:noAutofit/>
          </a:bodyPr>
          <a:lstStyle>
            <a:defPPr>
              <a:defRPr lang="zh-CN"/>
            </a:defPPr>
            <a:lvl1pPr marR="0" fontAlgn="auto">
              <a:lnSpc>
                <a:spcPct val="100000"/>
              </a:lnSpc>
              <a:spcBef>
                <a:spcPct val="0"/>
              </a:spcBef>
              <a:buNone/>
              <a:defRPr kumimoji="0" lang="zh-CN" altLang="en-US" sz="2800" b="1" i="0" u="none" strike="noStrike" cap="none" spc="200" normalizeH="0" baseline="0" noProof="1" dirty="0">
                <a:uFillTx/>
                <a:latin typeface="+mj-lt"/>
                <a:ea typeface="+mj-ea"/>
                <a:cs typeface="+mj-cs"/>
                <a:sym typeface="+mn-ea"/>
              </a:defRPr>
            </a:lvl1pPr>
          </a:lstStyle>
          <a:p>
            <a:r>
              <a:rPr lang="en-US" altLang="zh-CN" sz="5600"/>
              <a:t>TCP-Socket</a:t>
            </a:r>
            <a:r>
              <a:rPr sz="5600"/>
              <a:t>粘包问题</a:t>
            </a:r>
            <a:endParaRPr sz="5600"/>
          </a:p>
        </p:txBody>
      </p:sp>
      <p:sp>
        <p:nvSpPr>
          <p:cNvPr id="143" name="并不是所有浏览器都支持websocket协议  ：（…"/>
          <p:cNvSpPr txBox="1"/>
          <p:nvPr/>
        </p:nvSpPr>
        <p:spPr>
          <a:xfrm>
            <a:off x="974725" y="3472815"/>
            <a:ext cx="23137495" cy="9519285"/>
          </a:xfrm>
          <a:prstGeom prst="rect">
            <a:avLst/>
          </a:prstGeom>
          <a:ln w="12700">
            <a:miter lim="400000"/>
          </a:ln>
        </p:spPr>
        <p:txBody>
          <a:bodyPr wrap="square" lIns="50800" tIns="50800" rIns="50800" bIns="50800" anchor="ctr">
            <a:spAutoFit/>
          </a:bodyPr>
          <a:p>
            <a:pPr algn="l">
              <a:lnSpc>
                <a:spcPct val="200000"/>
              </a:lnSpc>
            </a:pPr>
            <a:r>
              <a:rPr lang="zh-CN" sz="3600">
                <a:sym typeface="+mn-ea"/>
              </a:rPr>
              <a:t>造成</a:t>
            </a:r>
            <a:r>
              <a:rPr lang="en-US" altLang="zh-CN" sz="3600">
                <a:sym typeface="+mn-ea"/>
              </a:rPr>
              <a:t>TCP</a:t>
            </a:r>
            <a:r>
              <a:rPr lang="zh-CN" altLang="en-US" sz="3600">
                <a:sym typeface="+mn-ea"/>
              </a:rPr>
              <a:t>粘包问题的原因是啥</a:t>
            </a:r>
            <a:r>
              <a:rPr sz="3600">
                <a:sym typeface="+mn-ea"/>
              </a:rPr>
              <a:t>：</a:t>
            </a:r>
            <a:endParaRPr sz="3600"/>
          </a:p>
          <a:p>
            <a:pPr algn="l">
              <a:lnSpc>
                <a:spcPct val="200000"/>
              </a:lnSpc>
            </a:pPr>
            <a:r>
              <a:rPr lang="en-US">
                <a:sym typeface="+mn-ea"/>
              </a:rPr>
              <a:t>	</a:t>
            </a:r>
            <a:r>
              <a:rPr>
                <a:sym typeface="+mn-ea"/>
              </a:rPr>
              <a:t>·</a:t>
            </a:r>
            <a:r>
              <a:rPr lang="en-US">
                <a:sym typeface="+mn-ea"/>
              </a:rPr>
              <a:t>(1)</a:t>
            </a:r>
            <a:r>
              <a:rPr>
                <a:sym typeface="+mn-ea"/>
              </a:rPr>
              <a:t>发送方原因 </a:t>
            </a:r>
            <a:endParaRPr>
              <a:sym typeface="+mn-ea"/>
            </a:endParaRPr>
          </a:p>
          <a:p>
            <a:pPr algn="l">
              <a:lnSpc>
                <a:spcPct val="200000"/>
              </a:lnSpc>
            </a:pPr>
            <a:r>
              <a:rPr>
                <a:sym typeface="+mn-ea"/>
              </a:rPr>
              <a:t>       TCP默认使用Nagle算法（主要作用：减少网络中报文段的数量），而Nagle算法主要做两件事：</a:t>
            </a:r>
            <a:endParaRPr>
              <a:sym typeface="+mn-ea"/>
            </a:endParaRPr>
          </a:p>
          <a:p>
            <a:pPr algn="l">
              <a:lnSpc>
                <a:spcPct val="200000"/>
              </a:lnSpc>
            </a:pPr>
            <a:r>
              <a:rPr>
                <a:sym typeface="+mn-ea"/>
              </a:rPr>
              <a:t>         只有上一个分组得到确认，才会发送下一个分组</a:t>
            </a:r>
            <a:endParaRPr>
              <a:sym typeface="+mn-ea"/>
            </a:endParaRPr>
          </a:p>
          <a:p>
            <a:pPr algn="l">
              <a:lnSpc>
                <a:spcPct val="200000"/>
              </a:lnSpc>
            </a:pPr>
            <a:r>
              <a:rPr>
                <a:sym typeface="+mn-ea"/>
              </a:rPr>
              <a:t>         收集多个小分组，在一个确认到来时一起发送</a:t>
            </a:r>
            <a:r>
              <a:rPr lang="zh-CN">
                <a:sym typeface="+mn-ea"/>
              </a:rPr>
              <a:t>，</a:t>
            </a:r>
            <a:r>
              <a:rPr>
                <a:sym typeface="+mn-ea"/>
              </a:rPr>
              <a:t>Nagle算法造成了发送方可能会出现粘包问题</a:t>
            </a:r>
            <a:endParaRPr>
              <a:sym typeface="+mn-ea"/>
            </a:endParaRPr>
          </a:p>
          <a:p>
            <a:pPr algn="l">
              <a:lnSpc>
                <a:spcPct val="200000"/>
              </a:lnSpc>
            </a:pPr>
            <a:r>
              <a:rPr lang="en-US">
                <a:sym typeface="+mn-ea"/>
              </a:rPr>
              <a:t>	</a:t>
            </a:r>
            <a:r>
              <a:rPr>
                <a:sym typeface="+mn-ea"/>
              </a:rPr>
              <a:t>·</a:t>
            </a:r>
            <a:r>
              <a:rPr lang="en-US">
                <a:sym typeface="+mn-ea"/>
              </a:rPr>
              <a:t>(2)</a:t>
            </a:r>
            <a:r>
              <a:rPr lang="zh-CN" altLang="en-US">
                <a:sym typeface="+mn-ea"/>
              </a:rPr>
              <a:t>接收</a:t>
            </a:r>
            <a:r>
              <a:rPr>
                <a:sym typeface="+mn-ea"/>
              </a:rPr>
              <a:t>方原因 </a:t>
            </a:r>
            <a:endParaRPr>
              <a:sym typeface="+mn-ea"/>
            </a:endParaRPr>
          </a:p>
          <a:p>
            <a:pPr algn="l">
              <a:lnSpc>
                <a:spcPct val="200000"/>
              </a:lnSpc>
            </a:pPr>
            <a:r>
              <a:rPr lang="en-US">
                <a:sym typeface="+mn-ea"/>
              </a:rPr>
              <a:t>	 </a:t>
            </a:r>
            <a:r>
              <a:rPr>
                <a:sym typeface="+mn-ea"/>
              </a:rPr>
              <a:t>TCP接收到数据包时，并不会马上交到应用层进行处理，或者说应用层并不会立即处理。实际上，TCP将接收到的数据包保存在接收缓存里，然后应用程序主动从缓存读取收到的分组。这样一来，如果TCP接收数据包到缓存的速度大于应用程序从缓存中读取数据包的速度，多个包就会被缓存，应用程序就有可能读取到多个首尾相接粘到一起的包。</a:t>
            </a:r>
            <a:endParaRPr>
              <a:sym typeface="+mn-ea"/>
            </a:endParaRPr>
          </a:p>
          <a:p>
            <a:pPr algn="l">
              <a:lnSpc>
                <a:spcPct val="200000"/>
              </a:lnSpc>
            </a:pPr>
            <a:endParaRPr lang="zh-CN" altLang="en-US">
              <a:sym typeface="+mn-ea"/>
            </a:endParaRP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字节跳动ByteDance-PPT-0724-03.jpg" descr="字节跳动ByteDance-PPT-0724-03.jpg"/>
          <p:cNvPicPr>
            <a:picLocks noChangeAspect="1"/>
          </p:cNvPicPr>
          <p:nvPr/>
        </p:nvPicPr>
        <p:blipFill>
          <a:blip r:embed="rId1"/>
          <a:stretch>
            <a:fillRect/>
          </a:stretch>
        </p:blipFill>
        <p:spPr>
          <a:xfrm>
            <a:off x="21622" y="-1"/>
            <a:ext cx="24362345" cy="13716001"/>
          </a:xfrm>
          <a:prstGeom prst="rect">
            <a:avLst/>
          </a:prstGeom>
          <a:ln w="12700">
            <a:miter lim="400000"/>
            <a:headEnd/>
            <a:tailEnd/>
          </a:ln>
        </p:spPr>
      </p:pic>
      <p:sp>
        <p:nvSpPr>
          <p:cNvPr id="131" name="什么是RTC？"/>
          <p:cNvSpPr txBox="1"/>
          <p:nvPr/>
        </p:nvSpPr>
        <p:spPr>
          <a:xfrm>
            <a:off x="802319" y="1400662"/>
            <a:ext cx="851852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pPr algn="l"/>
            <a:r>
              <a:rPr lang="zh-CN">
                <a:sym typeface="+mn-ea"/>
              </a:rPr>
              <a:t>计算机网络分层和协议栈</a:t>
            </a:r>
            <a:endParaRPr lang="zh-CN"/>
          </a:p>
        </p:txBody>
      </p:sp>
      <p:sp>
        <p:nvSpPr>
          <p:cNvPr id="2" name="文本框 1"/>
          <p:cNvSpPr txBox="1"/>
          <p:nvPr>
            <p:custDataLst>
              <p:tags r:id="rId2"/>
            </p:custDataLst>
          </p:nvPr>
        </p:nvSpPr>
        <p:spPr>
          <a:xfrm>
            <a:off x="14447520" y="2554605"/>
            <a:ext cx="9269095" cy="1296035"/>
          </a:xfrm>
          <a:prstGeom prst="rect">
            <a:avLst/>
          </a:prstGeom>
        </p:spPr>
        <p:txBody>
          <a:bodyPr vert="horz" lIns="203200" tIns="76200" rIns="152400" bIns="76200" rtlCol="0" anchor="ctr" anchorCtr="0">
            <a:noAutofit/>
          </a:bodyPr>
          <a:lstStyle>
            <a:defPPr>
              <a:defRPr lang="zh-CN"/>
            </a:defPPr>
            <a:lvl1pPr marR="0" fontAlgn="auto">
              <a:lnSpc>
                <a:spcPct val="100000"/>
              </a:lnSpc>
              <a:spcBef>
                <a:spcPct val="0"/>
              </a:spcBef>
              <a:buNone/>
              <a:defRPr kumimoji="0" lang="zh-CN" altLang="en-US" sz="2800" b="1" i="0" u="none" strike="noStrike" cap="none" spc="200" normalizeH="0" baseline="0" noProof="1" dirty="0">
                <a:uFillTx/>
                <a:latin typeface="+mj-lt"/>
                <a:ea typeface="+mj-ea"/>
                <a:cs typeface="+mj-cs"/>
                <a:sym typeface="+mn-ea"/>
              </a:defRPr>
            </a:lvl1pPr>
          </a:lstStyle>
          <a:p>
            <a:r>
              <a:rPr lang="en-US" altLang="zh-CN" sz="5600"/>
              <a:t>TCP-Socket</a:t>
            </a:r>
            <a:r>
              <a:rPr sz="5600"/>
              <a:t>粘包问题</a:t>
            </a:r>
            <a:endParaRPr sz="5600"/>
          </a:p>
        </p:txBody>
      </p:sp>
      <p:sp>
        <p:nvSpPr>
          <p:cNvPr id="3" name="并不是所有浏览器都支持websocket协议  ：（…"/>
          <p:cNvSpPr txBox="1"/>
          <p:nvPr/>
        </p:nvSpPr>
        <p:spPr>
          <a:xfrm>
            <a:off x="1104265" y="3389313"/>
            <a:ext cx="23137495" cy="5641340"/>
          </a:xfrm>
          <a:prstGeom prst="rect">
            <a:avLst/>
          </a:prstGeom>
          <a:ln w="12700">
            <a:miter lim="400000"/>
          </a:ln>
        </p:spPr>
        <p:txBody>
          <a:bodyPr wrap="square" lIns="50800" tIns="50800" rIns="50800" bIns="50800" anchor="ctr">
            <a:spAutoFit/>
          </a:bodyPr>
          <a:p>
            <a:pPr algn="l">
              <a:lnSpc>
                <a:spcPct val="200000"/>
              </a:lnSpc>
            </a:pPr>
            <a:r>
              <a:rPr lang="zh-CN" altLang="en-US">
                <a:sym typeface="+mn-ea"/>
              </a:rPr>
              <a:t>如何去解决这些问题：</a:t>
            </a:r>
            <a:endParaRPr lang="zh-CN" altLang="en-US">
              <a:sym typeface="+mn-ea"/>
            </a:endParaRPr>
          </a:p>
          <a:p>
            <a:pPr algn="l">
              <a:lnSpc>
                <a:spcPct val="200000"/>
              </a:lnSpc>
            </a:pPr>
            <a:r>
              <a:rPr lang="en-US">
                <a:sym typeface="+mn-ea"/>
              </a:rPr>
              <a:t>	</a:t>
            </a:r>
            <a:r>
              <a:rPr>
                <a:sym typeface="+mn-ea"/>
              </a:rPr>
              <a:t>·1、发送端给每个数据包添加包首部，首部中应该至少包含数据包的长度，这样接收端在接收到数据后，通过读取包首部的长度字段，便知道每一个数据包的实际长度了。</a:t>
            </a:r>
            <a:endParaRPr>
              <a:sym typeface="+mn-ea"/>
            </a:endParaRPr>
          </a:p>
          <a:p>
            <a:pPr algn="l">
              <a:lnSpc>
                <a:spcPct val="200000"/>
              </a:lnSpc>
            </a:pPr>
            <a:r>
              <a:rPr lang="en-US">
                <a:sym typeface="+mn-ea"/>
              </a:rPr>
              <a:t>	</a:t>
            </a:r>
            <a:r>
              <a:rPr>
                <a:sym typeface="+mn-ea"/>
              </a:rPr>
              <a:t>·</a:t>
            </a:r>
            <a:r>
              <a:rPr>
                <a:sym typeface="+mn-ea"/>
              </a:rPr>
              <a:t>2、发送端将每个数据包封装为固定长度（不够的可以通过补0填充），这样接收端每次从接收缓冲区中读取固定长度的数据就自然而然的把每个数据包拆分开来。</a:t>
            </a:r>
            <a:endParaRPr>
              <a:sym typeface="+mn-ea"/>
            </a:endParaRPr>
          </a:p>
          <a:p>
            <a:pPr algn="l">
              <a:lnSpc>
                <a:spcPct val="200000"/>
              </a:lnSpc>
            </a:pPr>
            <a:r>
              <a:rPr lang="en-US">
                <a:sym typeface="+mn-ea"/>
              </a:rPr>
              <a:t>	</a:t>
            </a:r>
            <a:r>
              <a:rPr>
                <a:sym typeface="+mn-ea"/>
              </a:rPr>
              <a:t>·</a:t>
            </a:r>
            <a:r>
              <a:rPr>
                <a:sym typeface="+mn-ea"/>
              </a:rPr>
              <a:t>3、可以在数据包之间设置边界，如添加特殊符号，这样，接收端通过这个边界就可以将不同的数据包拆分开。</a:t>
            </a:r>
            <a:endParaRPr lang="zh-CN" altLang="en-US">
              <a:sym typeface="+mn-ea"/>
            </a:endParaRP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字节跳动ByteDance-PPT-0724-03.jpg" descr="字节跳动ByteDance-PPT-0724-03.jpg"/>
          <p:cNvPicPr>
            <a:picLocks noChangeAspect="1"/>
          </p:cNvPicPr>
          <p:nvPr/>
        </p:nvPicPr>
        <p:blipFill>
          <a:blip r:embed="rId1"/>
          <a:stretch>
            <a:fillRect/>
          </a:stretch>
        </p:blipFill>
        <p:spPr>
          <a:xfrm>
            <a:off x="21622" y="-1"/>
            <a:ext cx="24362345" cy="13716001"/>
          </a:xfrm>
          <a:prstGeom prst="rect">
            <a:avLst/>
          </a:prstGeom>
          <a:ln w="12700">
            <a:miter lim="400000"/>
            <a:headEnd/>
            <a:tailEnd/>
          </a:ln>
        </p:spPr>
      </p:pic>
      <p:sp>
        <p:nvSpPr>
          <p:cNvPr id="131" name="什么是RTC？"/>
          <p:cNvSpPr txBox="1"/>
          <p:nvPr/>
        </p:nvSpPr>
        <p:spPr>
          <a:xfrm>
            <a:off x="802319" y="1400662"/>
            <a:ext cx="851852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pPr algn="l"/>
            <a:r>
              <a:rPr lang="zh-CN">
                <a:sym typeface="+mn-ea"/>
              </a:rPr>
              <a:t>计算机网络分层和协议栈</a:t>
            </a:r>
            <a:endParaRPr lang="zh-CN"/>
          </a:p>
        </p:txBody>
      </p:sp>
      <p:sp>
        <p:nvSpPr>
          <p:cNvPr id="2" name="文本框 1"/>
          <p:cNvSpPr txBox="1"/>
          <p:nvPr>
            <p:custDataLst>
              <p:tags r:id="rId2"/>
            </p:custDataLst>
          </p:nvPr>
        </p:nvSpPr>
        <p:spPr>
          <a:xfrm>
            <a:off x="12446000" y="2554605"/>
            <a:ext cx="11270615" cy="1296035"/>
          </a:xfrm>
          <a:prstGeom prst="rect">
            <a:avLst/>
          </a:prstGeom>
        </p:spPr>
        <p:txBody>
          <a:bodyPr vert="horz" lIns="203200" tIns="76200" rIns="152400" bIns="76200" rtlCol="0" anchor="ctr" anchorCtr="0">
            <a:noAutofit/>
          </a:bodyPr>
          <a:lstStyle>
            <a:defPPr>
              <a:defRPr lang="zh-CN"/>
            </a:defPPr>
            <a:lvl1pPr marR="0" fontAlgn="auto">
              <a:lnSpc>
                <a:spcPct val="100000"/>
              </a:lnSpc>
              <a:spcBef>
                <a:spcPct val="0"/>
              </a:spcBef>
              <a:buNone/>
              <a:defRPr kumimoji="0" lang="zh-CN" altLang="en-US" sz="2800" b="1" i="0" u="none" strike="noStrike" cap="none" spc="200" normalizeH="0" baseline="0" noProof="1" dirty="0">
                <a:uFillTx/>
                <a:latin typeface="+mj-lt"/>
                <a:ea typeface="+mj-ea"/>
                <a:cs typeface="+mj-cs"/>
                <a:sym typeface="+mn-ea"/>
              </a:defRPr>
            </a:lvl1pPr>
          </a:lstStyle>
          <a:p>
            <a:r>
              <a:rPr lang="en-US" altLang="zh-CN" sz="5600"/>
              <a:t>TCP</a:t>
            </a:r>
            <a:r>
              <a:rPr sz="5600"/>
              <a:t>自定义通信协议</a:t>
            </a:r>
            <a:endParaRPr sz="5600"/>
          </a:p>
        </p:txBody>
      </p:sp>
      <p:pic>
        <p:nvPicPr>
          <p:cNvPr id="3" name="图片 2"/>
          <p:cNvPicPr>
            <a:picLocks noChangeAspect="1"/>
          </p:cNvPicPr>
          <p:nvPr/>
        </p:nvPicPr>
        <p:blipFill>
          <a:blip r:embed="rId3"/>
          <a:stretch>
            <a:fillRect/>
          </a:stretch>
        </p:blipFill>
        <p:spPr>
          <a:xfrm>
            <a:off x="1140460" y="4154805"/>
            <a:ext cx="16012160" cy="7988935"/>
          </a:xfrm>
          <a:prstGeom prst="rect">
            <a:avLst/>
          </a:prstGeom>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字节跳动ByteDance-PPT-0724-03.jpg" descr="字节跳动ByteDance-PPT-0724-03.jpg"/>
          <p:cNvPicPr>
            <a:picLocks noChangeAspect="1"/>
          </p:cNvPicPr>
          <p:nvPr/>
        </p:nvPicPr>
        <p:blipFill>
          <a:blip r:embed="rId1"/>
          <a:stretch>
            <a:fillRect/>
          </a:stretch>
        </p:blipFill>
        <p:spPr>
          <a:xfrm>
            <a:off x="21622" y="-1"/>
            <a:ext cx="24362345" cy="13716001"/>
          </a:xfrm>
          <a:prstGeom prst="rect">
            <a:avLst/>
          </a:prstGeom>
          <a:ln w="12700">
            <a:miter lim="400000"/>
            <a:headEnd/>
            <a:tailEnd/>
          </a:ln>
        </p:spPr>
      </p:pic>
      <p:sp>
        <p:nvSpPr>
          <p:cNvPr id="131" name="什么是RTC？"/>
          <p:cNvSpPr txBox="1"/>
          <p:nvPr/>
        </p:nvSpPr>
        <p:spPr>
          <a:xfrm>
            <a:off x="802319" y="1400662"/>
            <a:ext cx="851852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pPr algn="l"/>
            <a:r>
              <a:rPr lang="zh-CN">
                <a:sym typeface="+mn-ea"/>
              </a:rPr>
              <a:t>计算机网络分层和协议栈</a:t>
            </a:r>
            <a:endParaRPr lang="zh-CN"/>
          </a:p>
        </p:txBody>
      </p:sp>
      <p:sp>
        <p:nvSpPr>
          <p:cNvPr id="2" name="文本框 1"/>
          <p:cNvSpPr txBox="1"/>
          <p:nvPr>
            <p:custDataLst>
              <p:tags r:id="rId2"/>
            </p:custDataLst>
          </p:nvPr>
        </p:nvSpPr>
        <p:spPr>
          <a:xfrm>
            <a:off x="13371830" y="2554605"/>
            <a:ext cx="10344785" cy="1296035"/>
          </a:xfrm>
          <a:prstGeom prst="rect">
            <a:avLst/>
          </a:prstGeom>
        </p:spPr>
        <p:txBody>
          <a:bodyPr vert="horz" lIns="203200" tIns="76200" rIns="152400" bIns="76200" rtlCol="0" anchor="ctr" anchorCtr="0">
            <a:noAutofit/>
          </a:bodyPr>
          <a:lstStyle>
            <a:defPPr>
              <a:defRPr lang="zh-CN"/>
            </a:defPPr>
            <a:lvl1pPr marR="0" fontAlgn="auto">
              <a:lnSpc>
                <a:spcPct val="100000"/>
              </a:lnSpc>
              <a:spcBef>
                <a:spcPct val="0"/>
              </a:spcBef>
              <a:buNone/>
              <a:defRPr kumimoji="0" lang="zh-CN" altLang="en-US" sz="2800" b="1" i="0" u="none" strike="noStrike" cap="none" spc="200" normalizeH="0" baseline="0" noProof="1" dirty="0">
                <a:uFillTx/>
                <a:latin typeface="+mj-lt"/>
                <a:ea typeface="+mj-ea"/>
                <a:cs typeface="+mj-cs"/>
                <a:sym typeface="+mn-ea"/>
              </a:defRPr>
            </a:lvl1pPr>
          </a:lstStyle>
          <a:p>
            <a:r>
              <a:rPr lang="en-US" altLang="zh-CN" sz="5600">
                <a:sym typeface="+mn-ea"/>
              </a:rPr>
              <a:t>TCP</a:t>
            </a:r>
            <a:r>
              <a:rPr sz="5600">
                <a:sym typeface="+mn-ea"/>
              </a:rPr>
              <a:t>自定义通信</a:t>
            </a:r>
            <a:r>
              <a:rPr sz="5600">
                <a:sym typeface="+mn-ea"/>
              </a:rPr>
              <a:t>协议</a:t>
            </a:r>
            <a:endParaRPr sz="5600"/>
          </a:p>
        </p:txBody>
      </p:sp>
      <p:pic>
        <p:nvPicPr>
          <p:cNvPr id="3" name="图片 2"/>
          <p:cNvPicPr>
            <a:picLocks noChangeAspect="1"/>
          </p:cNvPicPr>
          <p:nvPr/>
        </p:nvPicPr>
        <p:blipFill>
          <a:blip r:embed="rId3"/>
          <a:stretch>
            <a:fillRect/>
          </a:stretch>
        </p:blipFill>
        <p:spPr>
          <a:xfrm>
            <a:off x="1566545" y="3850640"/>
            <a:ext cx="17449800" cy="9398635"/>
          </a:xfrm>
          <a:prstGeom prst="rect">
            <a:avLst/>
          </a:prstGeom>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字节跳动ByteDance-PPT-0724-03.jpg" descr="字节跳动ByteDance-PPT-0724-03.jpg"/>
          <p:cNvPicPr>
            <a:picLocks noChangeAspect="1"/>
          </p:cNvPicPr>
          <p:nvPr/>
        </p:nvPicPr>
        <p:blipFill>
          <a:blip r:embed="rId1"/>
          <a:stretch>
            <a:fillRect/>
          </a:stretch>
        </p:blipFill>
        <p:spPr>
          <a:xfrm>
            <a:off x="21622" y="-1"/>
            <a:ext cx="24362345" cy="13716001"/>
          </a:xfrm>
          <a:prstGeom prst="rect">
            <a:avLst/>
          </a:prstGeom>
          <a:ln w="12700">
            <a:miter lim="400000"/>
            <a:headEnd/>
            <a:tailEnd/>
          </a:ln>
        </p:spPr>
      </p:pic>
      <p:sp>
        <p:nvSpPr>
          <p:cNvPr id="131" name="什么是RTC？"/>
          <p:cNvSpPr txBox="1"/>
          <p:nvPr/>
        </p:nvSpPr>
        <p:spPr>
          <a:xfrm>
            <a:off x="802319" y="1400662"/>
            <a:ext cx="851852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pPr algn="l"/>
            <a:r>
              <a:rPr lang="zh-CN">
                <a:sym typeface="+mn-ea"/>
              </a:rPr>
              <a:t>计算机网络分层和协议栈</a:t>
            </a:r>
            <a:endParaRPr lang="zh-CN"/>
          </a:p>
        </p:txBody>
      </p:sp>
      <p:sp>
        <p:nvSpPr>
          <p:cNvPr id="2" name="文本框 1"/>
          <p:cNvSpPr txBox="1"/>
          <p:nvPr>
            <p:custDataLst>
              <p:tags r:id="rId2"/>
            </p:custDataLst>
          </p:nvPr>
        </p:nvSpPr>
        <p:spPr>
          <a:xfrm>
            <a:off x="13371830" y="2554605"/>
            <a:ext cx="10344785" cy="1296035"/>
          </a:xfrm>
          <a:prstGeom prst="rect">
            <a:avLst/>
          </a:prstGeom>
        </p:spPr>
        <p:txBody>
          <a:bodyPr vert="horz" lIns="203200" tIns="76200" rIns="152400" bIns="76200" rtlCol="0" anchor="ctr" anchorCtr="0">
            <a:noAutofit/>
          </a:bodyPr>
          <a:lstStyle>
            <a:defPPr>
              <a:defRPr lang="zh-CN"/>
            </a:defPPr>
            <a:lvl1pPr marR="0" fontAlgn="auto">
              <a:lnSpc>
                <a:spcPct val="100000"/>
              </a:lnSpc>
              <a:spcBef>
                <a:spcPct val="0"/>
              </a:spcBef>
              <a:buNone/>
              <a:defRPr kumimoji="0" lang="zh-CN" altLang="en-US" sz="2800" b="1" i="0" u="none" strike="noStrike" cap="none" spc="200" normalizeH="0" baseline="0" noProof="1" dirty="0">
                <a:uFillTx/>
                <a:latin typeface="+mj-lt"/>
                <a:ea typeface="+mj-ea"/>
                <a:cs typeface="+mj-cs"/>
                <a:sym typeface="+mn-ea"/>
              </a:defRPr>
            </a:lvl1pPr>
          </a:lstStyle>
          <a:p>
            <a:r>
              <a:rPr lang="en-US" altLang="zh-CN" sz="5600">
                <a:sym typeface="+mn-ea"/>
              </a:rPr>
              <a:t>TCP</a:t>
            </a:r>
            <a:r>
              <a:rPr sz="5600">
                <a:sym typeface="+mn-ea"/>
              </a:rPr>
              <a:t>自定义通信</a:t>
            </a:r>
            <a:r>
              <a:rPr sz="5600">
                <a:sym typeface="+mn-ea"/>
              </a:rPr>
              <a:t>协议</a:t>
            </a:r>
            <a:endParaRPr sz="5600"/>
          </a:p>
        </p:txBody>
      </p:sp>
      <p:pic>
        <p:nvPicPr>
          <p:cNvPr id="4" name="图片 3"/>
          <p:cNvPicPr>
            <a:picLocks noChangeAspect="1"/>
          </p:cNvPicPr>
          <p:nvPr/>
        </p:nvPicPr>
        <p:blipFill>
          <a:blip r:embed="rId3"/>
          <a:stretch>
            <a:fillRect/>
          </a:stretch>
        </p:blipFill>
        <p:spPr>
          <a:xfrm>
            <a:off x="586740" y="4573270"/>
            <a:ext cx="18933795" cy="6808470"/>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字节跳动ByteDance-PPT-0724-03.jpg" descr="字节跳动ByteDance-PPT-0724-03.jpg"/>
          <p:cNvPicPr>
            <a:picLocks noChangeAspect="1"/>
          </p:cNvPicPr>
          <p:nvPr/>
        </p:nvPicPr>
        <p:blipFill>
          <a:blip r:embed="rId1"/>
          <a:stretch>
            <a:fillRect/>
          </a:stretch>
        </p:blipFill>
        <p:spPr>
          <a:xfrm>
            <a:off x="21622" y="-1"/>
            <a:ext cx="24362345" cy="13716001"/>
          </a:xfrm>
          <a:prstGeom prst="rect">
            <a:avLst/>
          </a:prstGeom>
          <a:ln w="12700">
            <a:miter lim="400000"/>
            <a:headEnd/>
            <a:tailEnd/>
          </a:ln>
        </p:spPr>
      </p:pic>
      <p:sp>
        <p:nvSpPr>
          <p:cNvPr id="131" name="什么是RTC？"/>
          <p:cNvSpPr txBox="1"/>
          <p:nvPr/>
        </p:nvSpPr>
        <p:spPr>
          <a:xfrm>
            <a:off x="802319" y="1400662"/>
            <a:ext cx="698817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r>
              <a:rPr lang="zh-CN"/>
              <a:t>计算机网络技术简介</a:t>
            </a:r>
            <a:endParaRPr lang="zh-CN"/>
          </a:p>
        </p:txBody>
      </p:sp>
      <p:sp>
        <p:nvSpPr>
          <p:cNvPr id="2" name="文本框 1"/>
          <p:cNvSpPr txBox="1"/>
          <p:nvPr/>
        </p:nvSpPr>
        <p:spPr>
          <a:xfrm>
            <a:off x="15218410" y="2425383"/>
            <a:ext cx="8787765" cy="1024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rPr>
              <a:t>互联网的前世今生</a:t>
            </a:r>
            <a:endPar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cxnSp>
        <p:nvCxnSpPr>
          <p:cNvPr id="6" name="直接连接符 5"/>
          <p:cNvCxnSpPr/>
          <p:nvPr/>
        </p:nvCxnSpPr>
        <p:spPr>
          <a:xfrm>
            <a:off x="6043604" y="7861784"/>
            <a:ext cx="0" cy="128270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802005" y="7168515"/>
            <a:ext cx="21177885" cy="671830"/>
            <a:chOff x="760404" y="3742038"/>
            <a:chExt cx="2429933" cy="482600"/>
          </a:xfrm>
        </p:grpSpPr>
        <p:sp>
          <p:nvSpPr>
            <p:cNvPr id="3" name="矩形 2"/>
            <p:cNvSpPr/>
            <p:nvPr/>
          </p:nvSpPr>
          <p:spPr>
            <a:xfrm>
              <a:off x="760404" y="3742038"/>
              <a:ext cx="2429933" cy="482600"/>
            </a:xfrm>
            <a:prstGeom prst="rect">
              <a:avLst/>
            </a:prstGeom>
            <a:solidFill>
              <a:srgbClr val="014D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1764750" y="3795497"/>
              <a:ext cx="574687" cy="397301"/>
            </a:xfrm>
            <a:prstGeom prst="rect">
              <a:avLst/>
            </a:prstGeom>
            <a:noFill/>
          </p:spPr>
          <p:txBody>
            <a:bodyPr wrap="square" rtlCol="0">
              <a:spAutoFit/>
            </a:bodyPr>
            <a:p>
              <a:r>
                <a:rPr lang="en-US" altLang="zh-CN" b="1" dirty="0">
                  <a:solidFill>
                    <a:schemeClr val="bg1"/>
                  </a:solidFill>
                  <a:latin typeface="张海山锐线体简" panose="02000000000000000000" pitchFamily="2" charset="-122"/>
                  <a:ea typeface="张海山锐线体简" panose="02000000000000000000" pitchFamily="2" charset="-122"/>
                </a:rPr>
                <a:t>01       1969-1992</a:t>
              </a:r>
              <a:endParaRPr lang="zh-CN" altLang="en-US" b="1" dirty="0">
                <a:solidFill>
                  <a:schemeClr val="bg1"/>
                </a:solidFill>
                <a:latin typeface="张海山锐线体简" panose="02000000000000000000" pitchFamily="2" charset="-122"/>
                <a:ea typeface="张海山锐线体简" panose="02000000000000000000" pitchFamily="2" charset="-122"/>
              </a:endParaRPr>
            </a:p>
          </p:txBody>
        </p:sp>
      </p:grpSp>
      <p:sp>
        <p:nvSpPr>
          <p:cNvPr id="35" name="Rectangle 120"/>
          <p:cNvSpPr/>
          <p:nvPr/>
        </p:nvSpPr>
        <p:spPr>
          <a:xfrm>
            <a:off x="4427856" y="9456368"/>
            <a:ext cx="3703939" cy="953135"/>
          </a:xfrm>
          <a:prstGeom prst="rect">
            <a:avLst/>
          </a:prstGeom>
        </p:spPr>
        <p:txBody>
          <a:bodyPr wrap="square">
            <a:spAutoFit/>
          </a:bodyPr>
          <a:p>
            <a:r>
              <a:rPr lang="en-US" altLang="zh-CN" sz="2800" dirty="0">
                <a:solidFill>
                  <a:prstClr val="black">
                    <a:lumMod val="65000"/>
                    <a:lumOff val="35000"/>
                  </a:prstClr>
                </a:solidFill>
                <a:latin typeface="Agency FB" panose="020B0503020202020204" pitchFamily="34" charset="0"/>
              </a:rPr>
              <a:t>APNet</a:t>
            </a:r>
            <a:r>
              <a:rPr lang="zh-CN" altLang="en-US" sz="2800" dirty="0">
                <a:solidFill>
                  <a:prstClr val="black">
                    <a:lumMod val="65000"/>
                    <a:lumOff val="35000"/>
                  </a:prstClr>
                </a:solidFill>
                <a:latin typeface="Agency FB" panose="020B0503020202020204" pitchFamily="34" charset="0"/>
              </a:rPr>
              <a:t>网络在</a:t>
            </a:r>
            <a:endParaRPr lang="zh-CN" altLang="en-US" sz="2800" dirty="0">
              <a:solidFill>
                <a:prstClr val="black">
                  <a:lumMod val="65000"/>
                  <a:lumOff val="35000"/>
                </a:prstClr>
              </a:solidFill>
              <a:latin typeface="Agency FB" panose="020B0503020202020204" pitchFamily="34" charset="0"/>
            </a:endParaRPr>
          </a:p>
          <a:p>
            <a:r>
              <a:rPr lang="zh-CN" altLang="en-US" sz="2800" dirty="0">
                <a:solidFill>
                  <a:prstClr val="black">
                    <a:lumMod val="65000"/>
                    <a:lumOff val="35000"/>
                  </a:prstClr>
                </a:solidFill>
                <a:latin typeface="Agency FB" panose="020B0503020202020204" pitchFamily="34" charset="0"/>
              </a:rPr>
              <a:t>军事上的应用</a:t>
            </a:r>
            <a:endParaRPr lang="zh-CN" altLang="en-US" sz="2800" dirty="0">
              <a:solidFill>
                <a:prstClr val="black">
                  <a:lumMod val="65000"/>
                  <a:lumOff val="35000"/>
                </a:prstClr>
              </a:solidFill>
              <a:latin typeface="Agency FB" panose="020B0503020202020204" pitchFamily="34" charset="0"/>
            </a:endParaRPr>
          </a:p>
        </p:txBody>
      </p:sp>
      <p:cxnSp>
        <p:nvCxnSpPr>
          <p:cNvPr id="22" name="直接连接符 21"/>
          <p:cNvCxnSpPr/>
          <p:nvPr/>
        </p:nvCxnSpPr>
        <p:spPr>
          <a:xfrm>
            <a:off x="10173644" y="5727549"/>
            <a:ext cx="0" cy="128270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3" name="TextBox 119"/>
          <p:cNvSpPr txBox="1"/>
          <p:nvPr/>
        </p:nvSpPr>
        <p:spPr>
          <a:xfrm>
            <a:off x="10173645" y="5621265"/>
            <a:ext cx="2468921" cy="553085"/>
          </a:xfrm>
          <a:prstGeom prst="rect">
            <a:avLst/>
          </a:prstGeom>
          <a:noFill/>
        </p:spPr>
        <p:txBody>
          <a:bodyPr wrap="square" rtlCol="0">
            <a:spAutoFit/>
          </a:bodyPr>
          <a:p>
            <a:pPr defTabSz="914400"/>
            <a:r>
              <a:rPr lang="en-US" altLang="id-ID" b="1" dirty="0">
                <a:solidFill>
                  <a:srgbClr val="014D9F"/>
                </a:solidFill>
                <a:latin typeface="Agency FB" panose="020B0503020202020204" pitchFamily="34" charset="0"/>
                <a:cs typeface="+mn-ea"/>
                <a:sym typeface="+mn-lt"/>
              </a:rPr>
              <a:t>1982-1983</a:t>
            </a:r>
            <a:endParaRPr lang="en-US" altLang="id-ID" b="1" dirty="0">
              <a:solidFill>
                <a:srgbClr val="014D9F"/>
              </a:solidFill>
              <a:latin typeface="Agency FB" panose="020B0503020202020204" pitchFamily="34" charset="0"/>
              <a:cs typeface="+mn-ea"/>
              <a:sym typeface="+mn-lt"/>
            </a:endParaRPr>
          </a:p>
        </p:txBody>
      </p:sp>
      <p:sp>
        <p:nvSpPr>
          <p:cNvPr id="24" name="Rectangle 120"/>
          <p:cNvSpPr/>
          <p:nvPr/>
        </p:nvSpPr>
        <p:spPr>
          <a:xfrm>
            <a:off x="9555480" y="3768090"/>
            <a:ext cx="4048125" cy="1814830"/>
          </a:xfrm>
          <a:prstGeom prst="rect">
            <a:avLst/>
          </a:prstGeom>
        </p:spPr>
        <p:txBody>
          <a:bodyPr wrap="square">
            <a:spAutoFit/>
          </a:bodyPr>
          <a:p>
            <a:r>
              <a:rPr lang="en-US" altLang="zh-CN" sz="2800" dirty="0">
                <a:solidFill>
                  <a:prstClr val="black">
                    <a:lumMod val="65000"/>
                    <a:lumOff val="35000"/>
                  </a:prstClr>
                </a:solidFill>
                <a:latin typeface="Agency FB" panose="020B0503020202020204" pitchFamily="34" charset="0"/>
              </a:rPr>
              <a:t>TCP/IP</a:t>
            </a:r>
            <a:r>
              <a:rPr lang="zh-CN" altLang="en-US" sz="2800" dirty="0">
                <a:solidFill>
                  <a:prstClr val="black">
                    <a:lumMod val="65000"/>
                    <a:lumOff val="35000"/>
                  </a:prstClr>
                </a:solidFill>
                <a:latin typeface="Agency FB" panose="020B0503020202020204" pitchFamily="34" charset="0"/>
              </a:rPr>
              <a:t>概念被提出，并逐渐替换</a:t>
            </a:r>
            <a:r>
              <a:rPr lang="en-US" altLang="zh-CN" sz="2800" dirty="0">
                <a:solidFill>
                  <a:prstClr val="black">
                    <a:lumMod val="65000"/>
                    <a:lumOff val="35000"/>
                  </a:prstClr>
                </a:solidFill>
                <a:latin typeface="Agency FB" panose="020B0503020202020204" pitchFamily="34" charset="0"/>
              </a:rPr>
              <a:t>NCP</a:t>
            </a:r>
            <a:r>
              <a:rPr lang="zh-CN" altLang="en-US" sz="2800" dirty="0">
                <a:solidFill>
                  <a:prstClr val="black">
                    <a:lumMod val="65000"/>
                    <a:lumOff val="35000"/>
                  </a:prstClr>
                </a:solidFill>
                <a:latin typeface="Agency FB" panose="020B0503020202020204" pitchFamily="34" charset="0"/>
              </a:rPr>
              <a:t>协议，实现全球互联互通，产生Internet</a:t>
            </a:r>
            <a:endParaRPr lang="zh-CN" altLang="en-US" sz="2800" dirty="0">
              <a:solidFill>
                <a:prstClr val="black">
                  <a:lumMod val="65000"/>
                  <a:lumOff val="35000"/>
                </a:prstClr>
              </a:solidFill>
              <a:latin typeface="Agency FB" panose="020B0503020202020204" pitchFamily="34" charset="0"/>
            </a:endParaRPr>
          </a:p>
        </p:txBody>
      </p:sp>
      <p:cxnSp>
        <p:nvCxnSpPr>
          <p:cNvPr id="48" name="直接连接符 47"/>
          <p:cNvCxnSpPr/>
          <p:nvPr/>
        </p:nvCxnSpPr>
        <p:spPr>
          <a:xfrm>
            <a:off x="18443249" y="7911413"/>
            <a:ext cx="0" cy="128270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TextBox 119"/>
          <p:cNvSpPr txBox="1"/>
          <p:nvPr/>
        </p:nvSpPr>
        <p:spPr>
          <a:xfrm>
            <a:off x="18377537" y="8226721"/>
            <a:ext cx="2468921" cy="553085"/>
          </a:xfrm>
          <a:prstGeom prst="rect">
            <a:avLst/>
          </a:prstGeom>
          <a:noFill/>
        </p:spPr>
        <p:txBody>
          <a:bodyPr wrap="square" rtlCol="0">
            <a:spAutoFit/>
          </a:bodyPr>
          <a:p>
            <a:pPr defTabSz="914400"/>
            <a:r>
              <a:rPr lang="id-ID" b="1" dirty="0">
                <a:solidFill>
                  <a:srgbClr val="014D9F"/>
                </a:solidFill>
                <a:latin typeface="Agency FB" panose="020B0503020202020204" pitchFamily="34" charset="0"/>
                <a:cs typeface="+mn-ea"/>
                <a:sym typeface="+mn-lt"/>
              </a:rPr>
              <a:t>1990</a:t>
            </a:r>
            <a:endParaRPr lang="id-ID" b="1" dirty="0">
              <a:solidFill>
                <a:srgbClr val="014D9F"/>
              </a:solidFill>
              <a:latin typeface="Agency FB" panose="020B0503020202020204" pitchFamily="34" charset="0"/>
              <a:cs typeface="+mn-ea"/>
              <a:sym typeface="+mn-lt"/>
            </a:endParaRPr>
          </a:p>
        </p:txBody>
      </p:sp>
      <p:sp>
        <p:nvSpPr>
          <p:cNvPr id="50" name="Rectangle 120"/>
          <p:cNvSpPr/>
          <p:nvPr/>
        </p:nvSpPr>
        <p:spPr>
          <a:xfrm>
            <a:off x="17331691" y="9456467"/>
            <a:ext cx="3703939" cy="953135"/>
          </a:xfrm>
          <a:prstGeom prst="rect">
            <a:avLst/>
          </a:prstGeom>
        </p:spPr>
        <p:txBody>
          <a:bodyPr wrap="square">
            <a:spAutoFit/>
          </a:bodyPr>
          <a:p>
            <a:r>
              <a:rPr lang="en-US" altLang="zh-CN" sz="2800" dirty="0">
                <a:solidFill>
                  <a:prstClr val="black">
                    <a:lumMod val="65000"/>
                    <a:lumOff val="35000"/>
                  </a:prstClr>
                </a:solidFill>
                <a:latin typeface="Agency FB" panose="020B0503020202020204" pitchFamily="34" charset="0"/>
              </a:rPr>
              <a:t>www</a:t>
            </a:r>
            <a:r>
              <a:rPr lang="zh-CN" altLang="en-US" sz="2800" dirty="0">
                <a:solidFill>
                  <a:prstClr val="black">
                    <a:lumMod val="65000"/>
                    <a:lumOff val="35000"/>
                  </a:prstClr>
                </a:solidFill>
                <a:latin typeface="Agency FB" panose="020B0503020202020204" pitchFamily="34" charset="0"/>
              </a:rPr>
              <a:t>网络的出现，传输超文本信息</a:t>
            </a:r>
            <a:endParaRPr lang="en-US" altLang="zh-CN" sz="2800" dirty="0">
              <a:solidFill>
                <a:prstClr val="black">
                  <a:lumMod val="65000"/>
                  <a:lumOff val="35000"/>
                </a:prstClr>
              </a:solidFill>
              <a:latin typeface="Agency FB" panose="020B0503020202020204" pitchFamily="34" charset="0"/>
            </a:endParaRPr>
          </a:p>
        </p:txBody>
      </p:sp>
      <p:pic>
        <p:nvPicPr>
          <p:cNvPr id="51" name="图片 50"/>
          <p:cNvPicPr>
            <a:picLocks noChangeAspect="1"/>
          </p:cNvPicPr>
          <p:nvPr/>
        </p:nvPicPr>
        <p:blipFill>
          <a:blip r:embed="rId2"/>
          <a:stretch>
            <a:fillRect/>
          </a:stretch>
        </p:blipFill>
        <p:spPr>
          <a:xfrm>
            <a:off x="4171315" y="10629265"/>
            <a:ext cx="3743960" cy="2882900"/>
          </a:xfrm>
          <a:prstGeom prst="rect">
            <a:avLst/>
          </a:prstGeom>
        </p:spPr>
      </p:pic>
      <p:pic>
        <p:nvPicPr>
          <p:cNvPr id="52" name="图片 51"/>
          <p:cNvPicPr>
            <a:picLocks noChangeAspect="1"/>
          </p:cNvPicPr>
          <p:nvPr/>
        </p:nvPicPr>
        <p:blipFill>
          <a:blip r:embed="rId3"/>
          <a:stretch>
            <a:fillRect/>
          </a:stretch>
        </p:blipFill>
        <p:spPr>
          <a:xfrm>
            <a:off x="1802765" y="3450590"/>
            <a:ext cx="5359400" cy="3331845"/>
          </a:xfrm>
          <a:prstGeom prst="rect">
            <a:avLst/>
          </a:prstGeom>
        </p:spPr>
      </p:pic>
      <p:pic>
        <p:nvPicPr>
          <p:cNvPr id="54" name="图片 53"/>
          <p:cNvPicPr>
            <a:picLocks noChangeAspect="1"/>
          </p:cNvPicPr>
          <p:nvPr/>
        </p:nvPicPr>
        <p:blipFill>
          <a:blip r:embed="rId4"/>
          <a:stretch>
            <a:fillRect/>
          </a:stretch>
        </p:blipFill>
        <p:spPr>
          <a:xfrm>
            <a:off x="150495" y="10880725"/>
            <a:ext cx="3566795" cy="2379345"/>
          </a:xfrm>
          <a:prstGeom prst="rect">
            <a:avLst/>
          </a:prstGeom>
        </p:spPr>
      </p:pic>
      <p:cxnSp>
        <p:nvCxnSpPr>
          <p:cNvPr id="55" name="直接连接符 54"/>
          <p:cNvCxnSpPr/>
          <p:nvPr/>
        </p:nvCxnSpPr>
        <p:spPr>
          <a:xfrm>
            <a:off x="1478589" y="7795744"/>
            <a:ext cx="0" cy="128270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6" name="Rectangle 120"/>
          <p:cNvSpPr/>
          <p:nvPr/>
        </p:nvSpPr>
        <p:spPr>
          <a:xfrm>
            <a:off x="-137159" y="9610038"/>
            <a:ext cx="3703939" cy="521970"/>
          </a:xfrm>
          <a:prstGeom prst="rect">
            <a:avLst/>
          </a:prstGeom>
        </p:spPr>
        <p:txBody>
          <a:bodyPr wrap="square">
            <a:spAutoFit/>
          </a:bodyPr>
          <a:p>
            <a:r>
              <a:rPr lang="zh-CN" altLang="en-US" sz="2800" dirty="0">
                <a:solidFill>
                  <a:prstClr val="black">
                    <a:lumMod val="65000"/>
                    <a:lumOff val="35000"/>
                  </a:prstClr>
                </a:solidFill>
                <a:latin typeface="Agency FB" panose="020B0503020202020204" pitchFamily="34" charset="0"/>
              </a:rPr>
              <a:t>古巴危机</a:t>
            </a:r>
            <a:r>
              <a:rPr lang="en-US" altLang="zh-CN" sz="2800" dirty="0">
                <a:solidFill>
                  <a:prstClr val="black">
                    <a:lumMod val="65000"/>
                    <a:lumOff val="35000"/>
                  </a:prstClr>
                </a:solidFill>
                <a:latin typeface="Agency FB" panose="020B0503020202020204" pitchFamily="34" charset="0"/>
              </a:rPr>
              <a:t>/</a:t>
            </a:r>
            <a:r>
              <a:rPr lang="zh-CN" altLang="en-US" sz="2800" dirty="0">
                <a:solidFill>
                  <a:prstClr val="black">
                    <a:lumMod val="65000"/>
                    <a:lumOff val="35000"/>
                  </a:prstClr>
                </a:solidFill>
                <a:latin typeface="Agency FB" panose="020B0503020202020204" pitchFamily="34" charset="0"/>
              </a:rPr>
              <a:t>苏联冷战</a:t>
            </a:r>
            <a:endParaRPr lang="zh-CN" altLang="en-US" sz="2800" dirty="0">
              <a:solidFill>
                <a:prstClr val="black">
                  <a:lumMod val="65000"/>
                  <a:lumOff val="35000"/>
                </a:prstClr>
              </a:solidFill>
              <a:latin typeface="Agency FB" panose="020B0503020202020204" pitchFamily="34" charset="0"/>
            </a:endParaRPr>
          </a:p>
        </p:txBody>
      </p:sp>
      <p:pic>
        <p:nvPicPr>
          <p:cNvPr id="57" name="图片 56"/>
          <p:cNvPicPr>
            <a:picLocks noChangeAspect="1"/>
          </p:cNvPicPr>
          <p:nvPr/>
        </p:nvPicPr>
        <p:blipFill>
          <a:blip r:embed="rId5"/>
          <a:stretch>
            <a:fillRect/>
          </a:stretch>
        </p:blipFill>
        <p:spPr>
          <a:xfrm>
            <a:off x="13789660" y="3768090"/>
            <a:ext cx="1905000" cy="1905000"/>
          </a:xfrm>
          <a:prstGeom prst="rect">
            <a:avLst/>
          </a:prstGeom>
        </p:spPr>
      </p:pic>
      <p:pic>
        <p:nvPicPr>
          <p:cNvPr id="59" name="图片 58"/>
          <p:cNvPicPr>
            <a:picLocks noChangeAspect="1"/>
          </p:cNvPicPr>
          <p:nvPr/>
        </p:nvPicPr>
        <p:blipFill>
          <a:blip r:embed="rId6"/>
          <a:stretch>
            <a:fillRect/>
          </a:stretch>
        </p:blipFill>
        <p:spPr>
          <a:xfrm>
            <a:off x="14265275" y="8521700"/>
            <a:ext cx="3175000" cy="4464050"/>
          </a:xfrm>
          <a:prstGeom prst="rect">
            <a:avLst/>
          </a:prstGeom>
        </p:spPr>
      </p:pic>
      <p:sp>
        <p:nvSpPr>
          <p:cNvPr id="4" name="TextBox 119"/>
          <p:cNvSpPr txBox="1"/>
          <p:nvPr/>
        </p:nvSpPr>
        <p:spPr>
          <a:xfrm>
            <a:off x="5662932" y="8276886"/>
            <a:ext cx="2468921" cy="553085"/>
          </a:xfrm>
          <a:prstGeom prst="rect">
            <a:avLst/>
          </a:prstGeom>
          <a:noFill/>
        </p:spPr>
        <p:txBody>
          <a:bodyPr wrap="square" rtlCol="0">
            <a:spAutoFit/>
          </a:bodyPr>
          <a:p>
            <a:pPr defTabSz="914400"/>
            <a:r>
              <a:rPr lang="id-ID" b="1" dirty="0">
                <a:solidFill>
                  <a:srgbClr val="014D9F"/>
                </a:solidFill>
                <a:latin typeface="Agency FB" panose="020B0503020202020204" pitchFamily="34" charset="0"/>
                <a:cs typeface="+mn-ea"/>
                <a:sym typeface="+mn-lt"/>
              </a:rPr>
              <a:t>19</a:t>
            </a:r>
            <a:r>
              <a:rPr lang="en-US" altLang="id-ID" b="1" dirty="0">
                <a:solidFill>
                  <a:srgbClr val="014D9F"/>
                </a:solidFill>
                <a:latin typeface="Agency FB" panose="020B0503020202020204" pitchFamily="34" charset="0"/>
                <a:cs typeface="+mn-ea"/>
                <a:sym typeface="+mn-lt"/>
              </a:rPr>
              <a:t>69</a:t>
            </a:r>
            <a:endParaRPr lang="id-ID" b="1" dirty="0">
              <a:solidFill>
                <a:srgbClr val="014D9F"/>
              </a:solidFill>
              <a:latin typeface="Agency FB" panose="020B0503020202020204" pitchFamily="34" charset="0"/>
              <a:cs typeface="+mn-ea"/>
              <a:sym typeface="+mn-lt"/>
            </a:endParaRPr>
          </a:p>
        </p:txBody>
      </p:sp>
      <p:sp>
        <p:nvSpPr>
          <p:cNvPr id="8" name="TextBox 119"/>
          <p:cNvSpPr txBox="1"/>
          <p:nvPr/>
        </p:nvSpPr>
        <p:spPr>
          <a:xfrm>
            <a:off x="1097917" y="8160681"/>
            <a:ext cx="2468921" cy="553085"/>
          </a:xfrm>
          <a:prstGeom prst="rect">
            <a:avLst/>
          </a:prstGeom>
          <a:noFill/>
        </p:spPr>
        <p:txBody>
          <a:bodyPr wrap="square" rtlCol="0">
            <a:spAutoFit/>
          </a:bodyPr>
          <a:p>
            <a:pPr defTabSz="914400"/>
            <a:r>
              <a:rPr lang="id-ID" b="1" dirty="0">
                <a:solidFill>
                  <a:srgbClr val="014D9F"/>
                </a:solidFill>
                <a:latin typeface="Agency FB" panose="020B0503020202020204" pitchFamily="34" charset="0"/>
                <a:cs typeface="+mn-ea"/>
                <a:sym typeface="+mn-lt"/>
              </a:rPr>
              <a:t>19</a:t>
            </a:r>
            <a:r>
              <a:rPr lang="en-US" altLang="id-ID" b="1" dirty="0">
                <a:solidFill>
                  <a:srgbClr val="014D9F"/>
                </a:solidFill>
                <a:latin typeface="Agency FB" panose="020B0503020202020204" pitchFamily="34" charset="0"/>
                <a:cs typeface="+mn-ea"/>
                <a:sym typeface="+mn-lt"/>
              </a:rPr>
              <a:t>62</a:t>
            </a:r>
            <a:endParaRPr lang="id-ID" b="1" dirty="0">
              <a:solidFill>
                <a:srgbClr val="014D9F"/>
              </a:solidFill>
              <a:latin typeface="Agency FB" panose="020B0503020202020204" pitchFamily="34" charset="0"/>
              <a:cs typeface="+mn-ea"/>
              <a:sym typeface="+mn-lt"/>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up)">
                                      <p:cBhvr>
                                        <p:cTn id="13" dur="500"/>
                                        <p:tgtEl>
                                          <p:spTgt spid="6"/>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ipe(up)">
                                      <p:cBhvr>
                                        <p:cTn id="17" dur="500"/>
                                        <p:tgtEl>
                                          <p:spTgt spid="35"/>
                                        </p:tgtEl>
                                      </p:cBhvr>
                                    </p:animEffect>
                                  </p:childTnLst>
                                </p:cTn>
                              </p:par>
                            </p:childTnLst>
                          </p:cTn>
                        </p:par>
                        <p:par>
                          <p:cTn id="18" fill="hold">
                            <p:stCondLst>
                              <p:cond delay="1500"/>
                            </p:stCondLst>
                            <p:childTnLst>
                              <p:par>
                                <p:cTn id="19" presetID="22" presetClass="entr" presetSubtype="4" fill="hold"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down)">
                                      <p:cBhvr>
                                        <p:cTn id="21" dur="500"/>
                                        <p:tgtEl>
                                          <p:spTgt spid="22"/>
                                        </p:tgtEl>
                                      </p:cBhvr>
                                    </p:animEffect>
                                  </p:childTnLst>
                                </p:cTn>
                              </p:par>
                            </p:childTnLst>
                          </p:cTn>
                        </p:par>
                        <p:par>
                          <p:cTn id="22" fill="hold">
                            <p:stCondLst>
                              <p:cond delay="2000"/>
                            </p:stCondLst>
                            <p:childTnLst>
                              <p:par>
                                <p:cTn id="23" presetID="22" presetClass="entr" presetSubtype="1" fill="hold" grpId="0"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up)">
                                      <p:cBhvr>
                                        <p:cTn id="25" dur="500"/>
                                        <p:tgtEl>
                                          <p:spTgt spid="23"/>
                                        </p:tgtEl>
                                      </p:cBhvr>
                                    </p:animEffect>
                                  </p:childTnLst>
                                </p:cTn>
                              </p:par>
                            </p:childTnLst>
                          </p:cTn>
                        </p:par>
                        <p:par>
                          <p:cTn id="26" fill="hold">
                            <p:stCondLst>
                              <p:cond delay="2500"/>
                            </p:stCondLst>
                            <p:childTnLst>
                              <p:par>
                                <p:cTn id="27" presetID="22" presetClass="entr" presetSubtype="1"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up)">
                                      <p:cBhvr>
                                        <p:cTn id="29" dur="500"/>
                                        <p:tgtEl>
                                          <p:spTgt spid="24"/>
                                        </p:tgtEl>
                                      </p:cBhvr>
                                    </p:animEffect>
                                  </p:childTnLst>
                                </p:cTn>
                              </p:par>
                            </p:childTnLst>
                          </p:cTn>
                        </p:par>
                        <p:par>
                          <p:cTn id="30" fill="hold">
                            <p:stCondLst>
                              <p:cond delay="3000"/>
                            </p:stCondLst>
                            <p:childTnLst>
                              <p:par>
                                <p:cTn id="31" presetID="22" presetClass="entr" presetSubtype="1" fill="hold" nodeType="after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wipe(up)">
                                      <p:cBhvr>
                                        <p:cTn id="33" dur="500"/>
                                        <p:tgtEl>
                                          <p:spTgt spid="48"/>
                                        </p:tgtEl>
                                      </p:cBhvr>
                                    </p:animEffect>
                                  </p:childTnLst>
                                </p:cTn>
                              </p:par>
                            </p:childTnLst>
                          </p:cTn>
                        </p:par>
                        <p:par>
                          <p:cTn id="34" fill="hold">
                            <p:stCondLst>
                              <p:cond delay="3500"/>
                            </p:stCondLst>
                            <p:childTnLst>
                              <p:par>
                                <p:cTn id="35" presetID="22" presetClass="entr" presetSubtype="1" fill="hold" grpId="0" nodeType="after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wipe(up)">
                                      <p:cBhvr>
                                        <p:cTn id="37" dur="500"/>
                                        <p:tgtEl>
                                          <p:spTgt spid="49"/>
                                        </p:tgtEl>
                                      </p:cBhvr>
                                    </p:animEffect>
                                  </p:childTnLst>
                                </p:cTn>
                              </p:par>
                            </p:childTnLst>
                          </p:cTn>
                        </p:par>
                        <p:par>
                          <p:cTn id="38" fill="hold">
                            <p:stCondLst>
                              <p:cond delay="4000"/>
                            </p:stCondLst>
                            <p:childTnLst>
                              <p:par>
                                <p:cTn id="39" presetID="22" presetClass="entr" presetSubtype="1" fill="hold" grpId="0" nodeType="after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wipe(up)">
                                      <p:cBhvr>
                                        <p:cTn id="41" dur="500"/>
                                        <p:tgtEl>
                                          <p:spTgt spid="50"/>
                                        </p:tgtEl>
                                      </p:cBhvr>
                                    </p:animEffect>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55"/>
                                        </p:tgtEl>
                                        <p:attrNameLst>
                                          <p:attrName>style.visibility</p:attrName>
                                        </p:attrNameLst>
                                      </p:cBhvr>
                                      <p:to>
                                        <p:strVal val="visible"/>
                                      </p:to>
                                    </p:set>
                                    <p:animEffect transition="in" filter="wipe(up)">
                                      <p:cBhvr>
                                        <p:cTn id="45" dur="500"/>
                                        <p:tgtEl>
                                          <p:spTgt spid="55"/>
                                        </p:tgtEl>
                                      </p:cBhvr>
                                    </p:animEffect>
                                  </p:childTnLst>
                                </p:cTn>
                              </p:par>
                            </p:childTnLst>
                          </p:cTn>
                        </p:par>
                        <p:par>
                          <p:cTn id="46" fill="hold">
                            <p:stCondLst>
                              <p:cond delay="5000"/>
                            </p:stCondLst>
                            <p:childTnLst>
                              <p:par>
                                <p:cTn id="47" presetID="22" presetClass="entr" presetSubtype="1" fill="hold" grpId="0" nodeType="after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wipe(up)">
                                      <p:cBhvr>
                                        <p:cTn id="49" dur="500"/>
                                        <p:tgtEl>
                                          <p:spTgt spid="56"/>
                                        </p:tgtEl>
                                      </p:cBhvr>
                                    </p:animEffect>
                                  </p:childTnLst>
                                </p:cTn>
                              </p:par>
                            </p:childTnLst>
                          </p:cTn>
                        </p:par>
                        <p:par>
                          <p:cTn id="50" fill="hold">
                            <p:stCondLst>
                              <p:cond delay="5500"/>
                            </p:stCondLst>
                            <p:childTnLst>
                              <p:par>
                                <p:cTn id="51" presetID="22" presetClass="entr" presetSubtype="1" fill="hold" grpId="0" nodeType="after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wipe(up)">
                                      <p:cBhvr>
                                        <p:cTn id="53" dur="500"/>
                                        <p:tgtEl>
                                          <p:spTgt spid="4"/>
                                        </p:tgtEl>
                                      </p:cBhvr>
                                    </p:animEffect>
                                  </p:childTnLst>
                                </p:cTn>
                              </p:par>
                            </p:childTnLst>
                          </p:cTn>
                        </p:par>
                        <p:par>
                          <p:cTn id="54" fill="hold">
                            <p:stCondLst>
                              <p:cond delay="6000"/>
                            </p:stCondLst>
                            <p:childTnLst>
                              <p:par>
                                <p:cTn id="55" presetID="22" presetClass="entr" presetSubtype="1" fill="hold" grpId="0" nodeType="after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wipe(up)">
                                      <p:cBhvr>
                                        <p:cTn id="5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23" grpId="0"/>
      <p:bldP spid="24" grpId="0"/>
      <p:bldP spid="49" grpId="0"/>
      <p:bldP spid="50" grpId="0"/>
      <p:bldP spid="56" grpId="0"/>
      <p:bldP spid="4" grpId="0"/>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 name="字节跳动ByteDance-PPT-0724-02.jpg" descr="字节跳动ByteDance-PPT-0724-02.jpg"/>
          <p:cNvPicPr>
            <a:picLocks noChangeAspect="1"/>
          </p:cNvPicPr>
          <p:nvPr/>
        </p:nvPicPr>
        <p:blipFill>
          <a:blip r:embed="rId1"/>
          <a:stretch>
            <a:fillRect/>
          </a:stretch>
        </p:blipFill>
        <p:spPr>
          <a:xfrm>
            <a:off x="10827" y="-1"/>
            <a:ext cx="24362345" cy="13716001"/>
          </a:xfrm>
          <a:prstGeom prst="rect">
            <a:avLst/>
          </a:prstGeom>
          <a:ln w="12700">
            <a:miter lim="400000"/>
            <a:headEnd/>
            <a:tailEnd/>
          </a:ln>
        </p:spPr>
      </p:pic>
      <p:sp>
        <p:nvSpPr>
          <p:cNvPr id="135" name="为什么要做RTC？"/>
          <p:cNvSpPr txBox="1"/>
          <p:nvPr/>
        </p:nvSpPr>
        <p:spPr>
          <a:xfrm>
            <a:off x="7275068" y="6076316"/>
            <a:ext cx="7371080" cy="1563370"/>
          </a:xfrm>
          <a:prstGeom prst="rect">
            <a:avLst/>
          </a:prstGeom>
          <a:ln w="12700">
            <a:miter lim="400000"/>
          </a:ln>
        </p:spPr>
        <p:txBody>
          <a:bodyPr wrap="none" lIns="50800" tIns="50800" rIns="50800" bIns="50800" anchor="ctr">
            <a:spAutoFit/>
          </a:bodyPr>
          <a:lstStyle>
            <a:lvl1pPr algn="l">
              <a:defRPr sz="9500">
                <a:solidFill>
                  <a:srgbClr val="FFFFFF"/>
                </a:solidFill>
              </a:defRPr>
            </a:lvl1pPr>
          </a:lstStyle>
          <a:p>
            <a:r>
              <a:rPr lang="zh-CN"/>
              <a:t>网络抓包工具</a:t>
            </a:r>
            <a:endParaRPr lang="zh-CN"/>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字节跳动ByteDance-PPT-0724-03.jpg" descr="字节跳动ByteDance-PPT-0724-03.jpg"/>
          <p:cNvPicPr>
            <a:picLocks noChangeAspect="1"/>
          </p:cNvPicPr>
          <p:nvPr/>
        </p:nvPicPr>
        <p:blipFill>
          <a:blip r:embed="rId1"/>
          <a:stretch>
            <a:fillRect/>
          </a:stretch>
        </p:blipFill>
        <p:spPr>
          <a:xfrm>
            <a:off x="10827" y="-1"/>
            <a:ext cx="24362345" cy="13716001"/>
          </a:xfrm>
          <a:prstGeom prst="rect">
            <a:avLst/>
          </a:prstGeom>
          <a:ln w="12700">
            <a:miter lim="400000"/>
            <a:headEnd/>
            <a:tailEnd/>
          </a:ln>
        </p:spPr>
      </p:pic>
      <p:sp>
        <p:nvSpPr>
          <p:cNvPr id="131" name="什么是RTC？"/>
          <p:cNvSpPr txBox="1"/>
          <p:nvPr/>
        </p:nvSpPr>
        <p:spPr>
          <a:xfrm>
            <a:off x="802319" y="1400662"/>
            <a:ext cx="4692650"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r>
              <a:rPr lang="zh-CN"/>
              <a:t>网络抓包工具</a:t>
            </a:r>
            <a:endParaRPr lang="zh-CN"/>
          </a:p>
        </p:txBody>
      </p:sp>
      <p:sp>
        <p:nvSpPr>
          <p:cNvPr id="2" name="文本框 1"/>
          <p:cNvSpPr txBox="1"/>
          <p:nvPr/>
        </p:nvSpPr>
        <p:spPr>
          <a:xfrm>
            <a:off x="15218410" y="2425383"/>
            <a:ext cx="8787765" cy="1024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rPr>
              <a:t>网络出问题了怎么定位</a:t>
            </a:r>
            <a:endPar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3" name="文本框 2"/>
          <p:cNvSpPr txBox="1"/>
          <p:nvPr/>
        </p:nvSpPr>
        <p:spPr>
          <a:xfrm>
            <a:off x="3098554" y="5496560"/>
            <a:ext cx="16039076" cy="19481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p>
            <a:pPr algn="l"/>
            <a:r>
              <a:rPr lang="en-US" altLang="zh-CN" sz="6000" b="0" dirty="0"/>
              <a:t>1.</a:t>
            </a:r>
            <a:r>
              <a:rPr lang="zh-CN" altLang="en-US" sz="6000" b="0" dirty="0"/>
              <a:t>想对</a:t>
            </a:r>
            <a:r>
              <a:rPr lang="en-US" altLang="zh-CN" sz="6000" b="0" dirty="0"/>
              <a:t>TCP</a:t>
            </a:r>
            <a:r>
              <a:rPr lang="zh-CN" altLang="en-US" sz="6000" b="0" dirty="0"/>
              <a:t>整个过程分析怎么办？</a:t>
            </a:r>
            <a:endParaRPr lang="zh-CN" altLang="en-US" sz="6000" b="0" dirty="0"/>
          </a:p>
          <a:p>
            <a:pPr algn="l"/>
            <a:r>
              <a:rPr lang="en-US" altLang="zh-CN" sz="6000" b="0" dirty="0"/>
              <a:t>2.TCP</a:t>
            </a:r>
            <a:r>
              <a:rPr lang="zh-CN" altLang="en-US" sz="6000" b="0" dirty="0"/>
              <a:t>通信过程出问题了怎么定位问题？</a:t>
            </a:r>
            <a:endParaRPr lang="zh-CN" altLang="en-US" sz="6000" b="0" dirty="0"/>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字节跳动ByteDance-PPT-0724-03.jpg" descr="字节跳动ByteDance-PPT-0724-03.jpg"/>
          <p:cNvPicPr>
            <a:picLocks noChangeAspect="1"/>
          </p:cNvPicPr>
          <p:nvPr/>
        </p:nvPicPr>
        <p:blipFill>
          <a:blip r:embed="rId1"/>
          <a:stretch>
            <a:fillRect/>
          </a:stretch>
        </p:blipFill>
        <p:spPr>
          <a:xfrm>
            <a:off x="10827" y="-1"/>
            <a:ext cx="24362345" cy="13716001"/>
          </a:xfrm>
          <a:prstGeom prst="rect">
            <a:avLst/>
          </a:prstGeom>
          <a:ln w="12700">
            <a:miter lim="400000"/>
            <a:headEnd/>
            <a:tailEnd/>
          </a:ln>
        </p:spPr>
      </p:pic>
      <p:sp>
        <p:nvSpPr>
          <p:cNvPr id="138" name="为什么要做RTC？"/>
          <p:cNvSpPr txBox="1"/>
          <p:nvPr/>
        </p:nvSpPr>
        <p:spPr>
          <a:xfrm>
            <a:off x="803872" y="1400144"/>
            <a:ext cx="4692650"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r>
              <a:rPr lang="zh-CN"/>
              <a:t>网络抓包工具</a:t>
            </a:r>
            <a:endParaRPr lang="zh-CN"/>
          </a:p>
        </p:txBody>
      </p:sp>
      <p:sp>
        <p:nvSpPr>
          <p:cNvPr id="2" name="文本框 1"/>
          <p:cNvSpPr txBox="1"/>
          <p:nvPr/>
        </p:nvSpPr>
        <p:spPr>
          <a:xfrm>
            <a:off x="15218410" y="2425383"/>
            <a:ext cx="8787765" cy="1024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rPr>
              <a:t>抓包工具</a:t>
            </a:r>
            <a:endPar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3" name="文本框 2"/>
          <p:cNvSpPr txBox="1"/>
          <p:nvPr/>
        </p:nvSpPr>
        <p:spPr>
          <a:xfrm>
            <a:off x="10252075" y="4219893"/>
            <a:ext cx="13498830" cy="56413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p>
            <a:pPr algn="l"/>
            <a:r>
              <a:rPr lang="zh-CN" altLang="en-US" sz="6000" b="0" dirty="0"/>
              <a:t>       </a:t>
            </a:r>
            <a:r>
              <a:rPr lang="en-GB" altLang="zh-CN" sz="6000" b="0" dirty="0"/>
              <a:t>Wireshark</a:t>
            </a:r>
            <a:r>
              <a:rPr lang="zh-CN" altLang="en-GB" sz="6000" b="0" dirty="0"/>
              <a:t>（</a:t>
            </a:r>
            <a:r>
              <a:rPr lang="zh-CN" altLang="en-US" sz="6000" b="0" dirty="0"/>
              <a:t>前称 </a:t>
            </a:r>
            <a:r>
              <a:rPr lang="en-GB" altLang="zh-CN" sz="6000" b="0" dirty="0"/>
              <a:t>Ethereal</a:t>
            </a:r>
            <a:r>
              <a:rPr lang="zh-CN" altLang="en-US" sz="6000" b="0" dirty="0"/>
              <a:t> </a:t>
            </a:r>
            <a:r>
              <a:rPr lang="zh-CN" altLang="en-GB" sz="6000" b="0" dirty="0"/>
              <a:t>）</a:t>
            </a:r>
            <a:r>
              <a:rPr lang="zh-CN" altLang="en-US" sz="6000" b="0" dirty="0"/>
              <a:t>是一个网络封包分析软件。网络封包分析软件的功能是抓取网络封包，并尽可能显示出最为详细的网络封包资料。</a:t>
            </a:r>
            <a:r>
              <a:rPr lang="en-GB" altLang="zh-CN" sz="6000" b="0" dirty="0"/>
              <a:t>Wireshark</a:t>
            </a:r>
            <a:r>
              <a:rPr lang="zh-CN" altLang="en-US" sz="6000" b="0" dirty="0"/>
              <a:t> 使用 </a:t>
            </a:r>
            <a:r>
              <a:rPr lang="en-GB" altLang="zh-CN" sz="6000" b="0" dirty="0" err="1"/>
              <a:t>WinPCAP</a:t>
            </a:r>
            <a:r>
              <a:rPr lang="zh-CN" altLang="en-US" sz="6000" b="0" dirty="0"/>
              <a:t> 作为接口，直接与网卡进行数据报文交换。</a:t>
            </a:r>
            <a:endParaRPr kumimoji="0" lang="zh-CN" altLang="en-US" sz="6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4" name="图片 3"/>
          <p:cNvPicPr>
            <a:picLocks noChangeAspect="1"/>
          </p:cNvPicPr>
          <p:nvPr/>
        </p:nvPicPr>
        <p:blipFill>
          <a:blip r:embed="rId2"/>
          <a:stretch>
            <a:fillRect/>
          </a:stretch>
        </p:blipFill>
        <p:spPr>
          <a:xfrm>
            <a:off x="10795" y="4679315"/>
            <a:ext cx="9832975" cy="4723765"/>
          </a:xfrm>
          <a:prstGeom prst="rect">
            <a:avLst/>
          </a:prstGeom>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字节跳动ByteDance-PPT-0724-03.jpg" descr="字节跳动ByteDance-PPT-0724-03.jpg"/>
          <p:cNvPicPr>
            <a:picLocks noChangeAspect="1"/>
          </p:cNvPicPr>
          <p:nvPr/>
        </p:nvPicPr>
        <p:blipFill>
          <a:blip r:embed="rId1"/>
          <a:stretch>
            <a:fillRect/>
          </a:stretch>
        </p:blipFill>
        <p:spPr>
          <a:xfrm>
            <a:off x="10827" y="-1"/>
            <a:ext cx="24362345" cy="13716001"/>
          </a:xfrm>
          <a:prstGeom prst="rect">
            <a:avLst/>
          </a:prstGeom>
          <a:ln w="12700">
            <a:miter lim="400000"/>
            <a:headEnd/>
            <a:tailEnd/>
          </a:ln>
        </p:spPr>
      </p:pic>
      <p:sp>
        <p:nvSpPr>
          <p:cNvPr id="138" name="为什么要做RTC？"/>
          <p:cNvSpPr txBox="1"/>
          <p:nvPr/>
        </p:nvSpPr>
        <p:spPr>
          <a:xfrm>
            <a:off x="803872" y="1400144"/>
            <a:ext cx="4692650"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r>
              <a:rPr lang="zh-CN"/>
              <a:t>网络抓包工具</a:t>
            </a:r>
            <a:endParaRPr lang="zh-CN"/>
          </a:p>
        </p:txBody>
      </p:sp>
      <p:pic>
        <p:nvPicPr>
          <p:cNvPr id="3" name="图片 2"/>
          <p:cNvPicPr>
            <a:picLocks noChangeAspect="1"/>
          </p:cNvPicPr>
          <p:nvPr/>
        </p:nvPicPr>
        <p:blipFill>
          <a:blip r:embed="rId2"/>
          <a:stretch>
            <a:fillRect/>
          </a:stretch>
        </p:blipFill>
        <p:spPr>
          <a:xfrm>
            <a:off x="217805" y="3450590"/>
            <a:ext cx="15728950" cy="9090025"/>
          </a:xfrm>
          <a:prstGeom prst="rect">
            <a:avLst/>
          </a:prstGeom>
        </p:spPr>
      </p:pic>
      <p:sp>
        <p:nvSpPr>
          <p:cNvPr id="5" name="文本框 4"/>
          <p:cNvSpPr txBox="1"/>
          <p:nvPr/>
        </p:nvSpPr>
        <p:spPr>
          <a:xfrm>
            <a:off x="15218410" y="2425383"/>
            <a:ext cx="8787765" cy="1024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rPr>
              <a:t>抓包工具主界面</a:t>
            </a:r>
            <a:endPar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6" name="文本框 5"/>
          <p:cNvSpPr txBox="1"/>
          <p:nvPr/>
        </p:nvSpPr>
        <p:spPr>
          <a:xfrm>
            <a:off x="16204287" y="6603106"/>
            <a:ext cx="10400943" cy="148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p>
            <a:pPr algn="l"/>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下载地址：</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algn="l"/>
            <a:r>
              <a:rPr lang="en-GB" altLang="zh-CN" dirty="0">
                <a:hlinkClick r:id="rId3"/>
              </a:rPr>
              <a:t>https://www.wireshark.org/download.html</a:t>
            </a:r>
            <a:endParaRPr lang="en-GB" altLang="zh-CN" dirty="0"/>
          </a:p>
          <a:p>
            <a:pPr algn="l"/>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字节跳动ByteDance-PPT-0724-03.jpg" descr="字节跳动ByteDance-PPT-0724-03.jpg"/>
          <p:cNvPicPr>
            <a:picLocks noChangeAspect="1"/>
          </p:cNvPicPr>
          <p:nvPr/>
        </p:nvPicPr>
        <p:blipFill>
          <a:blip r:embed="rId1"/>
          <a:stretch>
            <a:fillRect/>
          </a:stretch>
        </p:blipFill>
        <p:spPr>
          <a:xfrm>
            <a:off x="10827" y="-1"/>
            <a:ext cx="24362345" cy="13716001"/>
          </a:xfrm>
          <a:prstGeom prst="rect">
            <a:avLst/>
          </a:prstGeom>
          <a:ln w="12700">
            <a:miter lim="400000"/>
            <a:headEnd/>
            <a:tailEnd/>
          </a:ln>
        </p:spPr>
      </p:pic>
      <p:sp>
        <p:nvSpPr>
          <p:cNvPr id="138" name="为什么要做RTC？"/>
          <p:cNvSpPr txBox="1"/>
          <p:nvPr/>
        </p:nvSpPr>
        <p:spPr>
          <a:xfrm>
            <a:off x="803872" y="1400144"/>
            <a:ext cx="4692650"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r>
              <a:rPr lang="zh-CN"/>
              <a:t>网络抓包工具</a:t>
            </a:r>
            <a:endParaRPr lang="zh-CN"/>
          </a:p>
        </p:txBody>
      </p:sp>
      <p:sp>
        <p:nvSpPr>
          <p:cNvPr id="5" name="文本框 4"/>
          <p:cNvSpPr txBox="1"/>
          <p:nvPr/>
        </p:nvSpPr>
        <p:spPr>
          <a:xfrm>
            <a:off x="15218410" y="2425383"/>
            <a:ext cx="8787765" cy="1024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CN" sz="6000" b="1" i="0" u="none" strike="noStrike" cap="none" spc="0" normalizeH="0" baseline="0">
                <a:ln>
                  <a:noFill/>
                </a:ln>
                <a:solidFill>
                  <a:srgbClr val="000000"/>
                </a:solidFill>
                <a:effectLst/>
                <a:uFillTx/>
                <a:latin typeface="Helvetica Neue"/>
                <a:ea typeface="Helvetica Neue"/>
                <a:cs typeface="Helvetica Neue"/>
                <a:sym typeface="Helvetica Neue"/>
              </a:rPr>
              <a:t>TCP</a:t>
            </a:r>
            <a:r>
              <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rPr>
              <a:t>抓包过程</a:t>
            </a:r>
            <a:endPar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pic>
        <p:nvPicPr>
          <p:cNvPr id="2" name="图片 1"/>
          <p:cNvPicPr>
            <a:picLocks noChangeAspect="1"/>
          </p:cNvPicPr>
          <p:nvPr/>
        </p:nvPicPr>
        <p:blipFill>
          <a:blip r:embed="rId2"/>
          <a:stretch>
            <a:fillRect/>
          </a:stretch>
        </p:blipFill>
        <p:spPr>
          <a:xfrm>
            <a:off x="1788795" y="2933700"/>
            <a:ext cx="4233545" cy="10497185"/>
          </a:xfrm>
          <a:prstGeom prst="rect">
            <a:avLst/>
          </a:prstGeom>
        </p:spPr>
      </p:pic>
      <p:sp>
        <p:nvSpPr>
          <p:cNvPr id="31" name="文本框 30"/>
          <p:cNvSpPr txBox="1"/>
          <p:nvPr/>
        </p:nvSpPr>
        <p:spPr>
          <a:xfrm>
            <a:off x="6388735" y="3277870"/>
            <a:ext cx="7865745" cy="706755"/>
          </a:xfrm>
          <a:prstGeom prst="rect">
            <a:avLst/>
          </a:prstGeom>
          <a:noFill/>
        </p:spPr>
        <p:txBody>
          <a:bodyPr wrap="square" rtlCol="0">
            <a:spAutoFit/>
          </a:bodyPr>
          <a:p>
            <a:r>
              <a:rPr lang="en-US" altLang="zh-CN" sz="4000" dirty="0">
                <a:solidFill>
                  <a:srgbClr val="014D9F"/>
                </a:solidFill>
                <a:latin typeface="造字工房尚黑 G0v1 粗体" pitchFamily="50" charset="-122"/>
                <a:ea typeface="造字工房尚黑 G0v1 粗体" pitchFamily="50" charset="-122"/>
              </a:rPr>
              <a:t>step1 </a:t>
            </a:r>
            <a:r>
              <a:rPr lang="zh-CN" altLang="en-US" sz="4000" dirty="0">
                <a:solidFill>
                  <a:srgbClr val="014D9F"/>
                </a:solidFill>
                <a:latin typeface="造字工房尚黑 G0v1 粗体" pitchFamily="50" charset="-122"/>
                <a:ea typeface="造字工房尚黑 G0v1 粗体" pitchFamily="50" charset="-122"/>
              </a:rPr>
              <a:t>打开</a:t>
            </a:r>
            <a:r>
              <a:rPr lang="en-US" altLang="zh-CN" sz="4000" dirty="0">
                <a:solidFill>
                  <a:srgbClr val="014D9F"/>
                </a:solidFill>
                <a:latin typeface="造字工房尚黑 G0v1 粗体" pitchFamily="50" charset="-122"/>
                <a:ea typeface="造字工房尚黑 G0v1 粗体" pitchFamily="50" charset="-122"/>
              </a:rPr>
              <a:t>wireshark </a:t>
            </a:r>
            <a:r>
              <a:rPr lang="zh-CN" altLang="en-US" sz="4000" dirty="0">
                <a:solidFill>
                  <a:srgbClr val="014D9F"/>
                </a:solidFill>
                <a:latin typeface="造字工房尚黑 G0v1 粗体" pitchFamily="50" charset="-122"/>
                <a:ea typeface="造字工房尚黑 G0v1 粗体" pitchFamily="50" charset="-122"/>
              </a:rPr>
              <a:t>软件</a:t>
            </a:r>
            <a:endParaRPr lang="zh-CN" altLang="en-US" sz="4000" dirty="0">
              <a:solidFill>
                <a:srgbClr val="014D9F"/>
              </a:solidFill>
              <a:latin typeface="造字工房尚黑 G0v1 粗体" pitchFamily="50" charset="-122"/>
              <a:ea typeface="造字工房尚黑 G0v1 粗体" pitchFamily="50" charset="-122"/>
            </a:endParaRPr>
          </a:p>
        </p:txBody>
      </p:sp>
      <p:pic>
        <p:nvPicPr>
          <p:cNvPr id="4" name="图片 3"/>
          <p:cNvPicPr>
            <a:picLocks noChangeAspect="1"/>
          </p:cNvPicPr>
          <p:nvPr/>
        </p:nvPicPr>
        <p:blipFill>
          <a:blip r:embed="rId3"/>
          <a:stretch>
            <a:fillRect/>
          </a:stretch>
        </p:blipFill>
        <p:spPr>
          <a:xfrm>
            <a:off x="6022340" y="4562475"/>
            <a:ext cx="16440150" cy="8442960"/>
          </a:xfrm>
          <a:prstGeom prst="rect">
            <a:avLst/>
          </a:prstGeom>
        </p:spPr>
      </p:pic>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字节跳动ByteDance-PPT-0724-03.jpg" descr="字节跳动ByteDance-PPT-0724-03.jpg"/>
          <p:cNvPicPr>
            <a:picLocks noChangeAspect="1"/>
          </p:cNvPicPr>
          <p:nvPr/>
        </p:nvPicPr>
        <p:blipFill>
          <a:blip r:embed="rId1"/>
          <a:stretch>
            <a:fillRect/>
          </a:stretch>
        </p:blipFill>
        <p:spPr>
          <a:xfrm>
            <a:off x="21622" y="-1"/>
            <a:ext cx="24362345" cy="13716001"/>
          </a:xfrm>
          <a:prstGeom prst="rect">
            <a:avLst/>
          </a:prstGeom>
          <a:ln w="12700">
            <a:miter lim="400000"/>
            <a:headEnd/>
            <a:tailEnd/>
          </a:ln>
        </p:spPr>
      </p:pic>
      <p:sp>
        <p:nvSpPr>
          <p:cNvPr id="138" name="为什么要做RTC？"/>
          <p:cNvSpPr txBox="1"/>
          <p:nvPr/>
        </p:nvSpPr>
        <p:spPr>
          <a:xfrm>
            <a:off x="803872" y="1400144"/>
            <a:ext cx="4692650"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r>
              <a:rPr lang="zh-CN"/>
              <a:t>网络抓包工具</a:t>
            </a:r>
            <a:endParaRPr lang="zh-CN"/>
          </a:p>
        </p:txBody>
      </p:sp>
      <p:sp>
        <p:nvSpPr>
          <p:cNvPr id="31" name="文本框 30"/>
          <p:cNvSpPr txBox="1"/>
          <p:nvPr/>
        </p:nvSpPr>
        <p:spPr>
          <a:xfrm>
            <a:off x="942975" y="3192145"/>
            <a:ext cx="7865745" cy="706755"/>
          </a:xfrm>
          <a:prstGeom prst="rect">
            <a:avLst/>
          </a:prstGeom>
          <a:noFill/>
        </p:spPr>
        <p:txBody>
          <a:bodyPr wrap="square" rtlCol="0">
            <a:spAutoFit/>
          </a:bodyPr>
          <a:p>
            <a:r>
              <a:rPr lang="en-US" altLang="zh-CN" sz="4000" dirty="0">
                <a:solidFill>
                  <a:srgbClr val="014D9F"/>
                </a:solidFill>
                <a:latin typeface="造字工房尚黑 G0v1 粗体" pitchFamily="50" charset="-122"/>
                <a:ea typeface="造字工房尚黑 G0v1 粗体" pitchFamily="50" charset="-122"/>
              </a:rPr>
              <a:t>step2 </a:t>
            </a:r>
            <a:r>
              <a:rPr lang="zh-CN" altLang="en-US" sz="4000" dirty="0">
                <a:solidFill>
                  <a:srgbClr val="014D9F"/>
                </a:solidFill>
                <a:latin typeface="造字工房尚黑 G0v1 粗体" pitchFamily="50" charset="-122"/>
                <a:ea typeface="造字工房尚黑 G0v1 粗体" pitchFamily="50" charset="-122"/>
              </a:rPr>
              <a:t>选择网卡并开始捕捉</a:t>
            </a:r>
            <a:endParaRPr lang="zh-CN" altLang="en-US" sz="4000" dirty="0">
              <a:solidFill>
                <a:srgbClr val="014D9F"/>
              </a:solidFill>
              <a:latin typeface="造字工房尚黑 G0v1 粗体" pitchFamily="50" charset="-122"/>
              <a:ea typeface="造字工房尚黑 G0v1 粗体" pitchFamily="50" charset="-122"/>
            </a:endParaRPr>
          </a:p>
        </p:txBody>
      </p:sp>
      <p:sp>
        <p:nvSpPr>
          <p:cNvPr id="5" name="文本框 4"/>
          <p:cNvSpPr txBox="1"/>
          <p:nvPr/>
        </p:nvSpPr>
        <p:spPr>
          <a:xfrm>
            <a:off x="15218410" y="2425383"/>
            <a:ext cx="8787765" cy="1024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CN" sz="6000" b="1" i="0" u="none" strike="noStrike" cap="none" spc="0" normalizeH="0" baseline="0">
                <a:ln>
                  <a:noFill/>
                </a:ln>
                <a:solidFill>
                  <a:srgbClr val="000000"/>
                </a:solidFill>
                <a:effectLst/>
                <a:uFillTx/>
                <a:latin typeface="Helvetica Neue"/>
                <a:ea typeface="Helvetica Neue"/>
                <a:cs typeface="Helvetica Neue"/>
                <a:sym typeface="Helvetica Neue"/>
              </a:rPr>
              <a:t>TCP</a:t>
            </a:r>
            <a:r>
              <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rPr>
              <a:t>抓包示例</a:t>
            </a:r>
            <a:endPar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pic>
        <p:nvPicPr>
          <p:cNvPr id="4" name="图片 3"/>
          <p:cNvPicPr>
            <a:picLocks noChangeAspect="1"/>
          </p:cNvPicPr>
          <p:nvPr/>
        </p:nvPicPr>
        <p:blipFill>
          <a:blip r:embed="rId2"/>
          <a:stretch>
            <a:fillRect/>
          </a:stretch>
        </p:blipFill>
        <p:spPr>
          <a:xfrm>
            <a:off x="942975" y="4544695"/>
            <a:ext cx="12178665" cy="7209155"/>
          </a:xfrm>
          <a:prstGeom prst="rect">
            <a:avLst/>
          </a:prstGeom>
        </p:spPr>
      </p:pic>
      <p:sp>
        <p:nvSpPr>
          <p:cNvPr id="6" name="文本框 5"/>
          <p:cNvSpPr txBox="1"/>
          <p:nvPr/>
        </p:nvSpPr>
        <p:spPr>
          <a:xfrm>
            <a:off x="14411682" y="4773671"/>
            <a:ext cx="10400943" cy="148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p>
            <a:pPr algn="l"/>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可以设置过滤器：</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algn="l"/>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algn="l"/>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    设置</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IP</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或者</a:t>
            </a:r>
            <a:r>
              <a:rPr kumimoji="0" lang="en-US" altLang="zh-CN" sz="3000" b="1" i="0" u="none" strike="noStrike" cap="none" spc="0" normalizeH="0" baseline="0" dirty="0">
                <a:ln>
                  <a:noFill/>
                </a:ln>
                <a:solidFill>
                  <a:srgbClr val="000000"/>
                </a:solidFill>
                <a:effectLst/>
                <a:uFillTx/>
                <a:latin typeface="Helvetica Neue"/>
                <a:ea typeface="Helvetica Neue"/>
                <a:cs typeface="Helvetica Neue"/>
                <a:sym typeface="Helvetica Neue"/>
              </a:rPr>
              <a:t>port</a:t>
            </a:r>
            <a:r>
              <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维度的过滤器</a:t>
            </a:r>
            <a:endParaRPr kumimoji="0" lang="zh-CN" alt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字节跳动ByteDance-PPT-0724-03.jpg" descr="字节跳动ByteDance-PPT-0724-03.jpg"/>
          <p:cNvPicPr>
            <a:picLocks noChangeAspect="1"/>
          </p:cNvPicPr>
          <p:nvPr/>
        </p:nvPicPr>
        <p:blipFill>
          <a:blip r:embed="rId1"/>
          <a:stretch>
            <a:fillRect/>
          </a:stretch>
        </p:blipFill>
        <p:spPr>
          <a:xfrm>
            <a:off x="10827" y="-1"/>
            <a:ext cx="24362345" cy="13716001"/>
          </a:xfrm>
          <a:prstGeom prst="rect">
            <a:avLst/>
          </a:prstGeom>
          <a:ln w="12700">
            <a:miter lim="400000"/>
            <a:headEnd/>
            <a:tailEnd/>
          </a:ln>
        </p:spPr>
      </p:pic>
      <p:sp>
        <p:nvSpPr>
          <p:cNvPr id="138" name="为什么要做RTC？"/>
          <p:cNvSpPr txBox="1"/>
          <p:nvPr/>
        </p:nvSpPr>
        <p:spPr>
          <a:xfrm>
            <a:off x="803872" y="1400144"/>
            <a:ext cx="4692650"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r>
              <a:rPr lang="zh-CN"/>
              <a:t>网络抓包工具</a:t>
            </a:r>
            <a:endParaRPr lang="zh-CN"/>
          </a:p>
        </p:txBody>
      </p:sp>
      <p:sp>
        <p:nvSpPr>
          <p:cNvPr id="5" name="文本框 4"/>
          <p:cNvSpPr txBox="1"/>
          <p:nvPr/>
        </p:nvSpPr>
        <p:spPr>
          <a:xfrm>
            <a:off x="15218410" y="2425383"/>
            <a:ext cx="8787765" cy="1024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CN" sz="6000" b="1" i="0" u="none" strike="noStrike" cap="none" spc="0" normalizeH="0" baseline="0">
                <a:ln>
                  <a:noFill/>
                </a:ln>
                <a:solidFill>
                  <a:srgbClr val="000000"/>
                </a:solidFill>
                <a:effectLst/>
                <a:uFillTx/>
                <a:latin typeface="Helvetica Neue"/>
                <a:ea typeface="Helvetica Neue"/>
                <a:cs typeface="Helvetica Neue"/>
                <a:sym typeface="Helvetica Neue"/>
              </a:rPr>
              <a:t>TCP</a:t>
            </a:r>
            <a:r>
              <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rPr>
              <a:t>抓包过程</a:t>
            </a:r>
            <a:endPar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31" name="文本框 30"/>
          <p:cNvSpPr txBox="1"/>
          <p:nvPr/>
        </p:nvSpPr>
        <p:spPr>
          <a:xfrm>
            <a:off x="942975" y="3192145"/>
            <a:ext cx="7865745" cy="706755"/>
          </a:xfrm>
          <a:prstGeom prst="rect">
            <a:avLst/>
          </a:prstGeom>
          <a:noFill/>
        </p:spPr>
        <p:txBody>
          <a:bodyPr wrap="square" rtlCol="0">
            <a:spAutoFit/>
          </a:bodyPr>
          <a:p>
            <a:r>
              <a:rPr lang="en-US" altLang="zh-CN" sz="4000" dirty="0">
                <a:solidFill>
                  <a:srgbClr val="014D9F"/>
                </a:solidFill>
                <a:latin typeface="造字工房尚黑 G0v1 粗体" pitchFamily="50" charset="-122"/>
                <a:ea typeface="造字工房尚黑 G0v1 粗体" pitchFamily="50" charset="-122"/>
              </a:rPr>
              <a:t>step3 </a:t>
            </a:r>
            <a:r>
              <a:rPr lang="zh-CN" altLang="en-US" sz="4000" dirty="0">
                <a:solidFill>
                  <a:srgbClr val="014D9F"/>
                </a:solidFill>
                <a:latin typeface="造字工房尚黑 G0v1 粗体" pitchFamily="50" charset="-122"/>
                <a:ea typeface="造字工房尚黑 G0v1 粗体" pitchFamily="50" charset="-122"/>
              </a:rPr>
              <a:t>停止抓包并数据包分析</a:t>
            </a:r>
            <a:endParaRPr lang="zh-CN" altLang="en-US" sz="4000" dirty="0">
              <a:solidFill>
                <a:srgbClr val="014D9F"/>
              </a:solidFill>
              <a:latin typeface="造字工房尚黑 G0v1 粗体" pitchFamily="50" charset="-122"/>
              <a:ea typeface="造字工房尚黑 G0v1 粗体" pitchFamily="50" charset="-122"/>
            </a:endParaRPr>
          </a:p>
        </p:txBody>
      </p:sp>
      <p:pic>
        <p:nvPicPr>
          <p:cNvPr id="2" name="图片 1"/>
          <p:cNvPicPr>
            <a:picLocks noChangeAspect="1"/>
          </p:cNvPicPr>
          <p:nvPr/>
        </p:nvPicPr>
        <p:blipFill>
          <a:blip r:embed="rId2"/>
          <a:stretch>
            <a:fillRect/>
          </a:stretch>
        </p:blipFill>
        <p:spPr>
          <a:xfrm>
            <a:off x="1626870" y="4850765"/>
            <a:ext cx="19292570" cy="7544435"/>
          </a:xfrm>
          <a:prstGeom prst="rect">
            <a:avLst/>
          </a:prstGeom>
        </p:spPr>
      </p:pic>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字节跳动ByteDance-PPT-0724-03.jpg" descr="字节跳动ByteDance-PPT-0724-03.jpg"/>
          <p:cNvPicPr>
            <a:picLocks noChangeAspect="1"/>
          </p:cNvPicPr>
          <p:nvPr/>
        </p:nvPicPr>
        <p:blipFill>
          <a:blip r:embed="rId1"/>
          <a:stretch>
            <a:fillRect/>
          </a:stretch>
        </p:blipFill>
        <p:spPr>
          <a:xfrm>
            <a:off x="10827" y="-1"/>
            <a:ext cx="24362345" cy="13716001"/>
          </a:xfrm>
          <a:prstGeom prst="rect">
            <a:avLst/>
          </a:prstGeom>
          <a:ln w="12700">
            <a:miter lim="400000"/>
            <a:headEnd/>
            <a:tailEnd/>
          </a:ln>
        </p:spPr>
      </p:pic>
      <p:sp>
        <p:nvSpPr>
          <p:cNvPr id="138" name="为什么要做RTC？"/>
          <p:cNvSpPr txBox="1"/>
          <p:nvPr/>
        </p:nvSpPr>
        <p:spPr>
          <a:xfrm>
            <a:off x="803872" y="1400144"/>
            <a:ext cx="4692650"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r>
              <a:rPr lang="zh-CN"/>
              <a:t>网络抓包工具</a:t>
            </a:r>
            <a:endParaRPr lang="zh-CN"/>
          </a:p>
        </p:txBody>
      </p:sp>
      <p:sp>
        <p:nvSpPr>
          <p:cNvPr id="31" name="文本框 30"/>
          <p:cNvSpPr txBox="1"/>
          <p:nvPr/>
        </p:nvSpPr>
        <p:spPr>
          <a:xfrm>
            <a:off x="942975" y="3192145"/>
            <a:ext cx="7865745" cy="706755"/>
          </a:xfrm>
          <a:prstGeom prst="rect">
            <a:avLst/>
          </a:prstGeom>
          <a:noFill/>
        </p:spPr>
        <p:txBody>
          <a:bodyPr wrap="square" rtlCol="0">
            <a:spAutoFit/>
          </a:bodyPr>
          <a:p>
            <a:pPr algn="l"/>
            <a:r>
              <a:rPr lang="en-US" altLang="zh-CN" sz="4000" dirty="0">
                <a:solidFill>
                  <a:srgbClr val="014D9F"/>
                </a:solidFill>
                <a:latin typeface="造字工房尚黑 G0v1 粗体" pitchFamily="50" charset="-122"/>
                <a:ea typeface="造字工房尚黑 G0v1 粗体" pitchFamily="50" charset="-122"/>
              </a:rPr>
              <a:t>step4 </a:t>
            </a:r>
            <a:r>
              <a:rPr lang="zh-CN" altLang="en-US" sz="4000" dirty="0">
                <a:solidFill>
                  <a:srgbClr val="014D9F"/>
                </a:solidFill>
                <a:latin typeface="造字工房尚黑 G0v1 粗体" pitchFamily="50" charset="-122"/>
                <a:ea typeface="造字工房尚黑 G0v1 粗体" pitchFamily="50" charset="-122"/>
              </a:rPr>
              <a:t>数据包分析</a:t>
            </a:r>
            <a:endParaRPr lang="zh-CN" altLang="en-US" sz="4000" dirty="0">
              <a:solidFill>
                <a:srgbClr val="014D9F"/>
              </a:solidFill>
              <a:latin typeface="造字工房尚黑 G0v1 粗体" pitchFamily="50" charset="-122"/>
              <a:ea typeface="造字工房尚黑 G0v1 粗体" pitchFamily="50" charset="-122"/>
            </a:endParaRPr>
          </a:p>
        </p:txBody>
      </p:sp>
      <p:pic>
        <p:nvPicPr>
          <p:cNvPr id="2" name="图片 1"/>
          <p:cNvPicPr>
            <a:picLocks noChangeAspect="1"/>
          </p:cNvPicPr>
          <p:nvPr/>
        </p:nvPicPr>
        <p:blipFill>
          <a:blip r:embed="rId2"/>
          <a:stretch>
            <a:fillRect/>
          </a:stretch>
        </p:blipFill>
        <p:spPr>
          <a:xfrm>
            <a:off x="2480945" y="4498340"/>
            <a:ext cx="16489680" cy="7516495"/>
          </a:xfrm>
          <a:prstGeom prst="rect">
            <a:avLst/>
          </a:prstGeom>
        </p:spPr>
      </p:pic>
      <p:sp>
        <p:nvSpPr>
          <p:cNvPr id="5" name="文本框 4"/>
          <p:cNvSpPr txBox="1"/>
          <p:nvPr/>
        </p:nvSpPr>
        <p:spPr>
          <a:xfrm>
            <a:off x="15218410" y="2425383"/>
            <a:ext cx="8787765" cy="1024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CN" sz="6000" b="1" i="0" u="none" strike="noStrike" cap="none" spc="0" normalizeH="0" baseline="0">
                <a:ln>
                  <a:noFill/>
                </a:ln>
                <a:solidFill>
                  <a:srgbClr val="000000"/>
                </a:solidFill>
                <a:effectLst/>
                <a:uFillTx/>
                <a:latin typeface="Helvetica Neue"/>
                <a:ea typeface="Helvetica Neue"/>
                <a:cs typeface="Helvetica Neue"/>
                <a:sym typeface="Helvetica Neue"/>
              </a:rPr>
              <a:t>TCP</a:t>
            </a:r>
            <a:r>
              <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rPr>
              <a:t>抓包过程</a:t>
            </a:r>
            <a:endPar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字节跳动ByteDance-PPT-0724-03.jpg" descr="字节跳动ByteDance-PPT-0724-03.jpg"/>
          <p:cNvPicPr>
            <a:picLocks noChangeAspect="1"/>
          </p:cNvPicPr>
          <p:nvPr/>
        </p:nvPicPr>
        <p:blipFill>
          <a:blip r:embed="rId1"/>
          <a:stretch>
            <a:fillRect/>
          </a:stretch>
        </p:blipFill>
        <p:spPr>
          <a:xfrm>
            <a:off x="21622" y="-1"/>
            <a:ext cx="24362345" cy="13716001"/>
          </a:xfrm>
          <a:prstGeom prst="rect">
            <a:avLst/>
          </a:prstGeom>
          <a:ln w="12700">
            <a:miter lim="400000"/>
            <a:headEnd/>
            <a:tailEnd/>
          </a:ln>
        </p:spPr>
      </p:pic>
      <p:sp>
        <p:nvSpPr>
          <p:cNvPr id="138" name="为什么要做RTC？"/>
          <p:cNvSpPr txBox="1"/>
          <p:nvPr/>
        </p:nvSpPr>
        <p:spPr>
          <a:xfrm>
            <a:off x="803872" y="1400144"/>
            <a:ext cx="4692650"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r>
              <a:rPr lang="zh-CN"/>
              <a:t>网络抓包工具</a:t>
            </a:r>
            <a:endParaRPr lang="zh-CN"/>
          </a:p>
        </p:txBody>
      </p:sp>
      <p:sp>
        <p:nvSpPr>
          <p:cNvPr id="5" name="文本框 4"/>
          <p:cNvSpPr txBox="1"/>
          <p:nvPr/>
        </p:nvSpPr>
        <p:spPr>
          <a:xfrm>
            <a:off x="15218410" y="2425383"/>
            <a:ext cx="8787765" cy="1024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CN" sz="6000" b="1" i="0" u="none" strike="noStrike" cap="none" spc="0" normalizeH="0" baseline="0">
                <a:ln>
                  <a:noFill/>
                </a:ln>
                <a:solidFill>
                  <a:srgbClr val="000000"/>
                </a:solidFill>
                <a:effectLst/>
                <a:uFillTx/>
                <a:latin typeface="Helvetica Neue"/>
                <a:ea typeface="Helvetica Neue"/>
                <a:cs typeface="Helvetica Neue"/>
                <a:sym typeface="Helvetica Neue"/>
              </a:rPr>
              <a:t>TCP</a:t>
            </a:r>
            <a:r>
              <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rPr>
              <a:t>抓包三次握手</a:t>
            </a:r>
            <a:endPar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31" name="文本框 30"/>
          <p:cNvSpPr txBox="1"/>
          <p:nvPr/>
        </p:nvSpPr>
        <p:spPr>
          <a:xfrm>
            <a:off x="1308735" y="3450590"/>
            <a:ext cx="7865745" cy="706755"/>
          </a:xfrm>
          <a:prstGeom prst="rect">
            <a:avLst/>
          </a:prstGeom>
          <a:noFill/>
        </p:spPr>
        <p:txBody>
          <a:bodyPr wrap="square" rtlCol="0">
            <a:spAutoFit/>
          </a:bodyPr>
          <a:p>
            <a:pPr algn="l"/>
            <a:r>
              <a:rPr lang="en-US" altLang="zh-CN" sz="4000" dirty="0">
                <a:solidFill>
                  <a:srgbClr val="014D9F"/>
                </a:solidFill>
                <a:latin typeface="造字工房尚黑 G0v1 粗体" pitchFamily="50" charset="-122"/>
                <a:ea typeface="造字工房尚黑 G0v1 粗体" pitchFamily="50" charset="-122"/>
              </a:rPr>
              <a:t>3</a:t>
            </a:r>
            <a:r>
              <a:rPr lang="zh-CN" altLang="en-US" sz="4000" dirty="0">
                <a:solidFill>
                  <a:srgbClr val="014D9F"/>
                </a:solidFill>
                <a:latin typeface="造字工房尚黑 G0v1 粗体" pitchFamily="50" charset="-122"/>
                <a:ea typeface="造字工房尚黑 G0v1 粗体" pitchFamily="50" charset="-122"/>
              </a:rPr>
              <a:t>次握手之</a:t>
            </a:r>
            <a:r>
              <a:rPr lang="en-US" altLang="zh-CN" sz="4000" dirty="0">
                <a:solidFill>
                  <a:srgbClr val="014D9F"/>
                </a:solidFill>
                <a:latin typeface="造字工房尚黑 G0v1 粗体" pitchFamily="50" charset="-122"/>
                <a:ea typeface="造字工房尚黑 G0v1 粗体" pitchFamily="50" charset="-122"/>
              </a:rPr>
              <a:t>SYN</a:t>
            </a:r>
            <a:endParaRPr lang="en-US" altLang="zh-CN" sz="4000" dirty="0">
              <a:solidFill>
                <a:srgbClr val="014D9F"/>
              </a:solidFill>
              <a:latin typeface="造字工房尚黑 G0v1 粗体" pitchFamily="50" charset="-122"/>
              <a:ea typeface="造字工房尚黑 G0v1 粗体" pitchFamily="50" charset="-122"/>
            </a:endParaRPr>
          </a:p>
        </p:txBody>
      </p:sp>
      <p:pic>
        <p:nvPicPr>
          <p:cNvPr id="3" name="图片 2"/>
          <p:cNvPicPr>
            <a:picLocks noChangeAspect="1"/>
          </p:cNvPicPr>
          <p:nvPr/>
        </p:nvPicPr>
        <p:blipFill>
          <a:blip r:embed="rId2"/>
          <a:stretch>
            <a:fillRect/>
          </a:stretch>
        </p:blipFill>
        <p:spPr>
          <a:xfrm>
            <a:off x="995045" y="4157345"/>
            <a:ext cx="19897090" cy="9663430"/>
          </a:xfrm>
          <a:prstGeom prst="rect">
            <a:avLst/>
          </a:prstGeom>
        </p:spPr>
      </p:pic>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字节跳动ByteDance-PPT-0724-03.jpg" descr="字节跳动ByteDance-PPT-0724-03.jpg"/>
          <p:cNvPicPr>
            <a:picLocks noChangeAspect="1"/>
          </p:cNvPicPr>
          <p:nvPr/>
        </p:nvPicPr>
        <p:blipFill>
          <a:blip r:embed="rId1"/>
          <a:stretch>
            <a:fillRect/>
          </a:stretch>
        </p:blipFill>
        <p:spPr>
          <a:xfrm>
            <a:off x="10827" y="-1"/>
            <a:ext cx="24362345" cy="13716001"/>
          </a:xfrm>
          <a:prstGeom prst="rect">
            <a:avLst/>
          </a:prstGeom>
          <a:ln w="12700">
            <a:miter lim="400000"/>
            <a:headEnd/>
            <a:tailEnd/>
          </a:ln>
        </p:spPr>
      </p:pic>
      <p:sp>
        <p:nvSpPr>
          <p:cNvPr id="138" name="为什么要做RTC？"/>
          <p:cNvSpPr txBox="1"/>
          <p:nvPr/>
        </p:nvSpPr>
        <p:spPr>
          <a:xfrm>
            <a:off x="803872" y="1400144"/>
            <a:ext cx="4692650"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r>
              <a:rPr lang="zh-CN"/>
              <a:t>网络抓包工具</a:t>
            </a:r>
            <a:endParaRPr lang="zh-CN"/>
          </a:p>
        </p:txBody>
      </p:sp>
      <p:sp>
        <p:nvSpPr>
          <p:cNvPr id="5" name="文本框 4"/>
          <p:cNvSpPr txBox="1"/>
          <p:nvPr/>
        </p:nvSpPr>
        <p:spPr>
          <a:xfrm>
            <a:off x="15218410" y="2425383"/>
            <a:ext cx="8787765" cy="1024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CN" sz="6000" b="1" i="0" u="none" strike="noStrike" cap="none" spc="0" normalizeH="0" baseline="0">
                <a:ln>
                  <a:noFill/>
                </a:ln>
                <a:solidFill>
                  <a:srgbClr val="000000"/>
                </a:solidFill>
                <a:effectLst/>
                <a:uFillTx/>
                <a:latin typeface="Helvetica Neue"/>
                <a:ea typeface="Helvetica Neue"/>
                <a:cs typeface="Helvetica Neue"/>
                <a:sym typeface="Helvetica Neue"/>
              </a:rPr>
              <a:t>TCP</a:t>
            </a:r>
            <a:r>
              <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rPr>
              <a:t>抓包三次握手</a:t>
            </a:r>
            <a:endPar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31" name="文本框 30"/>
          <p:cNvSpPr txBox="1"/>
          <p:nvPr/>
        </p:nvSpPr>
        <p:spPr>
          <a:xfrm>
            <a:off x="1308735" y="3450590"/>
            <a:ext cx="7865745" cy="706755"/>
          </a:xfrm>
          <a:prstGeom prst="rect">
            <a:avLst/>
          </a:prstGeom>
          <a:noFill/>
        </p:spPr>
        <p:txBody>
          <a:bodyPr wrap="square" rtlCol="0">
            <a:spAutoFit/>
          </a:bodyPr>
          <a:p>
            <a:pPr algn="l"/>
            <a:r>
              <a:rPr lang="en-US" altLang="zh-CN" sz="4000" dirty="0">
                <a:solidFill>
                  <a:srgbClr val="014D9F"/>
                </a:solidFill>
                <a:latin typeface="造字工房尚黑 G0v1 粗体" pitchFamily="50" charset="-122"/>
                <a:ea typeface="造字工房尚黑 G0v1 粗体" pitchFamily="50" charset="-122"/>
              </a:rPr>
              <a:t>3</a:t>
            </a:r>
            <a:r>
              <a:rPr lang="zh-CN" altLang="en-US" sz="4000" dirty="0">
                <a:solidFill>
                  <a:srgbClr val="014D9F"/>
                </a:solidFill>
                <a:latin typeface="造字工房尚黑 G0v1 粗体" pitchFamily="50" charset="-122"/>
                <a:ea typeface="造字工房尚黑 G0v1 粗体" pitchFamily="50" charset="-122"/>
              </a:rPr>
              <a:t>次握手之</a:t>
            </a:r>
            <a:r>
              <a:rPr lang="en-US" altLang="zh-CN" sz="4000" dirty="0">
                <a:solidFill>
                  <a:srgbClr val="014D9F"/>
                </a:solidFill>
                <a:latin typeface="造字工房尚黑 G0v1 粗体" pitchFamily="50" charset="-122"/>
                <a:ea typeface="造字工房尚黑 G0v1 粗体" pitchFamily="50" charset="-122"/>
              </a:rPr>
              <a:t>SYN-ACK</a:t>
            </a:r>
            <a:endParaRPr lang="en-US" altLang="zh-CN" sz="4000" dirty="0">
              <a:solidFill>
                <a:srgbClr val="014D9F"/>
              </a:solidFill>
              <a:latin typeface="造字工房尚黑 G0v1 粗体" pitchFamily="50" charset="-122"/>
              <a:ea typeface="造字工房尚黑 G0v1 粗体" pitchFamily="50" charset="-122"/>
            </a:endParaRPr>
          </a:p>
        </p:txBody>
      </p:sp>
      <p:pic>
        <p:nvPicPr>
          <p:cNvPr id="3" name="图片 2"/>
          <p:cNvPicPr>
            <a:picLocks noChangeAspect="1"/>
          </p:cNvPicPr>
          <p:nvPr/>
        </p:nvPicPr>
        <p:blipFill>
          <a:blip r:embed="rId2"/>
          <a:stretch>
            <a:fillRect/>
          </a:stretch>
        </p:blipFill>
        <p:spPr>
          <a:xfrm>
            <a:off x="803910" y="4491355"/>
            <a:ext cx="20301585" cy="8779510"/>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什么是RTC？"/>
          <p:cNvSpPr txBox="1"/>
          <p:nvPr/>
        </p:nvSpPr>
        <p:spPr>
          <a:xfrm>
            <a:off x="802319" y="1400662"/>
            <a:ext cx="698817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r>
              <a:rPr lang="zh-CN"/>
              <a:t>计算机网络技术简介</a:t>
            </a:r>
            <a:endParaRPr lang="zh-CN"/>
          </a:p>
        </p:txBody>
      </p:sp>
      <p:sp>
        <p:nvSpPr>
          <p:cNvPr id="2" name="文本框 1"/>
          <p:cNvSpPr txBox="1"/>
          <p:nvPr/>
        </p:nvSpPr>
        <p:spPr>
          <a:xfrm>
            <a:off x="15218410" y="2425383"/>
            <a:ext cx="8787765" cy="1024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rPr>
              <a:t>互联网的前世今生</a:t>
            </a:r>
            <a:endPar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grpSp>
        <p:nvGrpSpPr>
          <p:cNvPr id="9" name="组合 8"/>
          <p:cNvGrpSpPr/>
          <p:nvPr/>
        </p:nvGrpSpPr>
        <p:grpSpPr>
          <a:xfrm>
            <a:off x="802005" y="7113905"/>
            <a:ext cx="21633180" cy="643759"/>
            <a:chOff x="3190337" y="3742038"/>
            <a:chExt cx="3369734" cy="524762"/>
          </a:xfrm>
        </p:grpSpPr>
        <p:sp>
          <p:nvSpPr>
            <p:cNvPr id="28" name="矩形 27"/>
            <p:cNvSpPr/>
            <p:nvPr/>
          </p:nvSpPr>
          <p:spPr>
            <a:xfrm>
              <a:off x="3190337" y="3742038"/>
              <a:ext cx="3369734" cy="4826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文本框 30"/>
            <p:cNvSpPr txBox="1"/>
            <p:nvPr/>
          </p:nvSpPr>
          <p:spPr>
            <a:xfrm>
              <a:off x="4587860" y="3815951"/>
              <a:ext cx="574687" cy="450849"/>
            </a:xfrm>
            <a:prstGeom prst="rect">
              <a:avLst/>
            </a:prstGeom>
            <a:noFill/>
          </p:spPr>
          <p:txBody>
            <a:bodyPr wrap="square" rtlCol="0">
              <a:spAutoFit/>
            </a:bodyPr>
            <a:p>
              <a:r>
                <a:rPr lang="en-US" altLang="zh-CN" b="1" dirty="0">
                  <a:solidFill>
                    <a:schemeClr val="bg1"/>
                  </a:solidFill>
                  <a:latin typeface="张海山锐线体简" panose="02000000000000000000" pitchFamily="2" charset="-122"/>
                  <a:ea typeface="张海山锐线体简" panose="02000000000000000000" pitchFamily="2" charset="-122"/>
                </a:rPr>
                <a:t>02 1993-2020</a:t>
              </a:r>
              <a:endParaRPr lang="zh-CN" altLang="en-US" b="1" dirty="0">
                <a:solidFill>
                  <a:schemeClr val="bg1"/>
                </a:solidFill>
                <a:latin typeface="张海山锐线体简" panose="02000000000000000000" pitchFamily="2" charset="-122"/>
                <a:ea typeface="张海山锐线体简" panose="02000000000000000000" pitchFamily="2" charset="-122"/>
              </a:endParaRPr>
            </a:p>
          </p:txBody>
        </p:sp>
      </p:grpSp>
      <p:cxnSp>
        <p:nvCxnSpPr>
          <p:cNvPr id="22" name="直接连接符 21"/>
          <p:cNvCxnSpPr/>
          <p:nvPr/>
        </p:nvCxnSpPr>
        <p:spPr>
          <a:xfrm flipH="1">
            <a:off x="1096010" y="5380355"/>
            <a:ext cx="10795" cy="163830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3" name="TextBox 119"/>
          <p:cNvSpPr txBox="1"/>
          <p:nvPr/>
        </p:nvSpPr>
        <p:spPr>
          <a:xfrm>
            <a:off x="1107114" y="5561483"/>
            <a:ext cx="2468921" cy="553085"/>
          </a:xfrm>
          <a:prstGeom prst="rect">
            <a:avLst/>
          </a:prstGeom>
          <a:noFill/>
        </p:spPr>
        <p:txBody>
          <a:bodyPr wrap="square" rtlCol="0">
            <a:spAutoFit/>
          </a:bodyPr>
          <a:p>
            <a:pPr defTabSz="914400"/>
            <a:r>
              <a:rPr lang="en-US" altLang="id-ID" b="1" dirty="0">
                <a:solidFill>
                  <a:srgbClr val="014D9F"/>
                </a:solidFill>
                <a:latin typeface="Agency FB" panose="020B0503020202020204" pitchFamily="34" charset="0"/>
                <a:cs typeface="+mn-ea"/>
                <a:sym typeface="+mn-lt"/>
              </a:rPr>
              <a:t>1993</a:t>
            </a:r>
            <a:endParaRPr lang="en-US" altLang="id-ID" b="1" dirty="0">
              <a:solidFill>
                <a:srgbClr val="014D9F"/>
              </a:solidFill>
              <a:latin typeface="Agency FB" panose="020B0503020202020204" pitchFamily="34" charset="0"/>
              <a:cs typeface="+mn-ea"/>
              <a:sym typeface="+mn-lt"/>
            </a:endParaRPr>
          </a:p>
        </p:txBody>
      </p:sp>
      <p:sp>
        <p:nvSpPr>
          <p:cNvPr id="24" name="Rectangle 120"/>
          <p:cNvSpPr/>
          <p:nvPr/>
        </p:nvSpPr>
        <p:spPr>
          <a:xfrm>
            <a:off x="802005" y="3134995"/>
            <a:ext cx="3268980" cy="2245360"/>
          </a:xfrm>
          <a:prstGeom prst="rect">
            <a:avLst/>
          </a:prstGeom>
        </p:spPr>
        <p:txBody>
          <a:bodyPr wrap="square">
            <a:spAutoFit/>
          </a:bodyPr>
          <a:p>
            <a:r>
              <a:rPr lang="zh-CN" altLang="en-US" sz="2800" dirty="0">
                <a:solidFill>
                  <a:prstClr val="black">
                    <a:lumMod val="65000"/>
                    <a:lumOff val="35000"/>
                  </a:prstClr>
                </a:solidFill>
                <a:latin typeface="Agency FB" panose="020B0503020202020204" pitchFamily="34" charset="0"/>
              </a:rPr>
              <a:t>带有</a:t>
            </a:r>
            <a:r>
              <a:rPr lang="en-US" altLang="zh-CN" sz="2800" dirty="0">
                <a:solidFill>
                  <a:prstClr val="black">
                    <a:lumMod val="65000"/>
                    <a:lumOff val="35000"/>
                  </a:prstClr>
                </a:solidFill>
                <a:latin typeface="Agency FB" panose="020B0503020202020204" pitchFamily="34" charset="0"/>
              </a:rPr>
              <a:t>ISP</a:t>
            </a:r>
            <a:r>
              <a:rPr lang="zh-CN" altLang="en-US" sz="2800" dirty="0">
                <a:solidFill>
                  <a:prstClr val="black">
                    <a:lumMod val="65000"/>
                    <a:lumOff val="35000"/>
                  </a:prstClr>
                </a:solidFill>
                <a:latin typeface="Agency FB" panose="020B0503020202020204" pitchFamily="34" charset="0"/>
              </a:rPr>
              <a:t>结构的互联网出现，中关村接入第一根</a:t>
            </a:r>
            <a:r>
              <a:rPr lang="en-US" altLang="zh-CN" sz="2800" dirty="0">
                <a:solidFill>
                  <a:prstClr val="black">
                    <a:lumMod val="65000"/>
                    <a:lumOff val="35000"/>
                  </a:prstClr>
                </a:solidFill>
                <a:latin typeface="Agency FB" panose="020B0503020202020204" pitchFamily="34" charset="0"/>
              </a:rPr>
              <a:t>64k</a:t>
            </a:r>
            <a:r>
              <a:rPr lang="zh-CN" altLang="en-US" sz="2800" dirty="0">
                <a:solidFill>
                  <a:prstClr val="black">
                    <a:lumMod val="65000"/>
                    <a:lumOff val="35000"/>
                  </a:prstClr>
                </a:solidFill>
                <a:latin typeface="Agency FB" panose="020B0503020202020204" pitchFamily="34" charset="0"/>
              </a:rPr>
              <a:t>光纤</a:t>
            </a:r>
            <a:r>
              <a:rPr lang="en-US" altLang="zh-CN" sz="2800" dirty="0">
                <a:solidFill>
                  <a:prstClr val="black">
                    <a:lumMod val="65000"/>
                    <a:lumOff val="35000"/>
                  </a:prstClr>
                </a:solidFill>
                <a:latin typeface="Agency FB" panose="020B0503020202020204" pitchFamily="34" charset="0"/>
              </a:rPr>
              <a:t>,</a:t>
            </a:r>
            <a:r>
              <a:rPr lang="zh-CN" altLang="en-US" sz="2800" dirty="0">
                <a:solidFill>
                  <a:prstClr val="black">
                    <a:lumMod val="65000"/>
                    <a:lumOff val="35000"/>
                  </a:prstClr>
                </a:solidFill>
                <a:latin typeface="Agency FB" panose="020B0503020202020204" pitchFamily="34" charset="0"/>
              </a:rPr>
              <a:t>至此中国进入互联网元年</a:t>
            </a:r>
            <a:endParaRPr lang="zh-CN" altLang="en-US" sz="2800" dirty="0">
              <a:solidFill>
                <a:prstClr val="black">
                  <a:lumMod val="65000"/>
                  <a:lumOff val="35000"/>
                </a:prstClr>
              </a:solidFill>
              <a:latin typeface="Agency FB" panose="020B0503020202020204" pitchFamily="34" charset="0"/>
            </a:endParaRPr>
          </a:p>
        </p:txBody>
      </p:sp>
      <p:cxnSp>
        <p:nvCxnSpPr>
          <p:cNvPr id="48" name="直接连接符 47"/>
          <p:cNvCxnSpPr/>
          <p:nvPr/>
        </p:nvCxnSpPr>
        <p:spPr>
          <a:xfrm>
            <a:off x="6185209" y="7788223"/>
            <a:ext cx="0" cy="128270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TextBox 119"/>
          <p:cNvSpPr txBox="1"/>
          <p:nvPr/>
        </p:nvSpPr>
        <p:spPr>
          <a:xfrm>
            <a:off x="5838827" y="8082576"/>
            <a:ext cx="2468921" cy="553085"/>
          </a:xfrm>
          <a:prstGeom prst="rect">
            <a:avLst/>
          </a:prstGeom>
          <a:noFill/>
        </p:spPr>
        <p:txBody>
          <a:bodyPr wrap="square" rtlCol="0">
            <a:spAutoFit/>
          </a:bodyPr>
          <a:p>
            <a:pPr defTabSz="914400"/>
            <a:r>
              <a:rPr lang="en-US" altLang="id-ID" b="1" dirty="0">
                <a:solidFill>
                  <a:srgbClr val="014D9F"/>
                </a:solidFill>
                <a:latin typeface="Agency FB" panose="020B0503020202020204" pitchFamily="34" charset="0"/>
                <a:cs typeface="+mn-ea"/>
                <a:sym typeface="+mn-lt"/>
              </a:rPr>
              <a:t>1995</a:t>
            </a:r>
            <a:endParaRPr lang="zh-CN" altLang="en-US" b="1" dirty="0">
              <a:solidFill>
                <a:srgbClr val="014D9F"/>
              </a:solidFill>
              <a:latin typeface="Agency FB" panose="020B0503020202020204" pitchFamily="34" charset="0"/>
              <a:cs typeface="+mn-ea"/>
              <a:sym typeface="+mn-lt"/>
            </a:endParaRPr>
          </a:p>
        </p:txBody>
      </p:sp>
      <p:sp>
        <p:nvSpPr>
          <p:cNvPr id="50" name="Rectangle 120"/>
          <p:cNvSpPr/>
          <p:nvPr/>
        </p:nvSpPr>
        <p:spPr>
          <a:xfrm>
            <a:off x="4802506" y="9394237"/>
            <a:ext cx="3703939" cy="521970"/>
          </a:xfrm>
          <a:prstGeom prst="rect">
            <a:avLst/>
          </a:prstGeom>
        </p:spPr>
        <p:txBody>
          <a:bodyPr wrap="square">
            <a:spAutoFit/>
          </a:bodyPr>
          <a:p>
            <a:r>
              <a:rPr lang="en-US" altLang="zh-CN" sz="2800" dirty="0">
                <a:solidFill>
                  <a:prstClr val="black">
                    <a:lumMod val="65000"/>
                    <a:lumOff val="35000"/>
                  </a:prstClr>
                </a:solidFill>
                <a:latin typeface="Agency FB" panose="020B0503020202020204" pitchFamily="34" charset="0"/>
              </a:rPr>
              <a:t>PC</a:t>
            </a:r>
            <a:r>
              <a:rPr lang="zh-CN" altLang="en-US" sz="2800" dirty="0">
                <a:solidFill>
                  <a:prstClr val="black">
                    <a:lumMod val="65000"/>
                    <a:lumOff val="35000"/>
                  </a:prstClr>
                </a:solidFill>
                <a:latin typeface="Agency FB" panose="020B0503020202020204" pitchFamily="34" charset="0"/>
              </a:rPr>
              <a:t>互联网时代开启</a:t>
            </a:r>
            <a:endParaRPr lang="zh-CN" altLang="en-US" sz="2800" dirty="0">
              <a:solidFill>
                <a:prstClr val="black">
                  <a:lumMod val="65000"/>
                  <a:lumOff val="35000"/>
                </a:prstClr>
              </a:solidFill>
              <a:latin typeface="Agency FB" panose="020B0503020202020204" pitchFamily="34" charset="0"/>
            </a:endParaRPr>
          </a:p>
        </p:txBody>
      </p:sp>
      <p:cxnSp>
        <p:nvCxnSpPr>
          <p:cNvPr id="54" name="直接连接符 53"/>
          <p:cNvCxnSpPr/>
          <p:nvPr/>
        </p:nvCxnSpPr>
        <p:spPr>
          <a:xfrm>
            <a:off x="15806728" y="5926212"/>
            <a:ext cx="0" cy="128270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5" name="TextBox 119"/>
          <p:cNvSpPr txBox="1"/>
          <p:nvPr/>
        </p:nvSpPr>
        <p:spPr>
          <a:xfrm>
            <a:off x="15807364" y="5819928"/>
            <a:ext cx="2468921" cy="553085"/>
          </a:xfrm>
          <a:prstGeom prst="rect">
            <a:avLst/>
          </a:prstGeom>
          <a:noFill/>
        </p:spPr>
        <p:txBody>
          <a:bodyPr wrap="square" rtlCol="0">
            <a:spAutoFit/>
          </a:bodyPr>
          <a:p>
            <a:pPr defTabSz="914400"/>
            <a:r>
              <a:rPr lang="en-US" altLang="id-ID" b="1" dirty="0">
                <a:solidFill>
                  <a:srgbClr val="014D9F"/>
                </a:solidFill>
                <a:latin typeface="Agency FB" panose="020B0503020202020204" pitchFamily="34" charset="0"/>
                <a:cs typeface="+mn-ea"/>
                <a:sym typeface="+mn-lt"/>
              </a:rPr>
              <a:t>2010</a:t>
            </a:r>
            <a:endParaRPr lang="en-US" altLang="id-ID" b="1" dirty="0">
              <a:solidFill>
                <a:srgbClr val="014D9F"/>
              </a:solidFill>
              <a:latin typeface="Agency FB" panose="020B0503020202020204" pitchFamily="34" charset="0"/>
              <a:cs typeface="+mn-ea"/>
              <a:sym typeface="+mn-lt"/>
            </a:endParaRPr>
          </a:p>
        </p:txBody>
      </p:sp>
      <p:sp>
        <p:nvSpPr>
          <p:cNvPr id="56" name="Rectangle 120"/>
          <p:cNvSpPr/>
          <p:nvPr/>
        </p:nvSpPr>
        <p:spPr>
          <a:xfrm>
            <a:off x="15502564" y="4858289"/>
            <a:ext cx="2773502" cy="521970"/>
          </a:xfrm>
          <a:prstGeom prst="rect">
            <a:avLst/>
          </a:prstGeom>
        </p:spPr>
        <p:txBody>
          <a:bodyPr wrap="square">
            <a:spAutoFit/>
          </a:bodyPr>
          <a:p>
            <a:r>
              <a:rPr lang="zh-CN" altLang="en-US" sz="2800" dirty="0">
                <a:solidFill>
                  <a:prstClr val="black">
                    <a:lumMod val="65000"/>
                    <a:lumOff val="35000"/>
                  </a:prstClr>
                </a:solidFill>
                <a:latin typeface="Agency FB" panose="020B0503020202020204" pitchFamily="34" charset="0"/>
              </a:rPr>
              <a:t>移动互联网时代</a:t>
            </a:r>
            <a:endParaRPr lang="zh-CN" altLang="en-US" sz="2800" dirty="0">
              <a:solidFill>
                <a:prstClr val="black">
                  <a:lumMod val="65000"/>
                  <a:lumOff val="35000"/>
                </a:prstClr>
              </a:solidFill>
              <a:latin typeface="Agency FB" panose="020B0503020202020204" pitchFamily="34" charset="0"/>
            </a:endParaRPr>
          </a:p>
        </p:txBody>
      </p:sp>
      <p:cxnSp>
        <p:nvCxnSpPr>
          <p:cNvPr id="57" name="直接连接符 56"/>
          <p:cNvCxnSpPr/>
          <p:nvPr/>
        </p:nvCxnSpPr>
        <p:spPr>
          <a:xfrm>
            <a:off x="21413779" y="7667573"/>
            <a:ext cx="0" cy="128270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8" name="TextBox 119"/>
          <p:cNvSpPr txBox="1"/>
          <p:nvPr/>
        </p:nvSpPr>
        <p:spPr>
          <a:xfrm>
            <a:off x="21537297" y="7961926"/>
            <a:ext cx="2468921" cy="553085"/>
          </a:xfrm>
          <a:prstGeom prst="rect">
            <a:avLst/>
          </a:prstGeom>
          <a:noFill/>
        </p:spPr>
        <p:txBody>
          <a:bodyPr wrap="square" rtlCol="0">
            <a:spAutoFit/>
          </a:bodyPr>
          <a:p>
            <a:pPr defTabSz="914400"/>
            <a:r>
              <a:rPr lang="en-US" altLang="zh-CN" b="1" dirty="0">
                <a:solidFill>
                  <a:srgbClr val="014D9F"/>
                </a:solidFill>
                <a:latin typeface="Agency FB" panose="020B0503020202020204" pitchFamily="34" charset="0"/>
                <a:cs typeface="+mn-ea"/>
                <a:sym typeface="+mn-lt"/>
              </a:rPr>
              <a:t>2020</a:t>
            </a:r>
            <a:endParaRPr lang="en-US" altLang="zh-CN" b="1" dirty="0">
              <a:solidFill>
                <a:srgbClr val="014D9F"/>
              </a:solidFill>
              <a:latin typeface="Agency FB" panose="020B0503020202020204" pitchFamily="34" charset="0"/>
              <a:cs typeface="+mn-ea"/>
              <a:sym typeface="+mn-lt"/>
            </a:endParaRPr>
          </a:p>
        </p:txBody>
      </p:sp>
      <p:sp>
        <p:nvSpPr>
          <p:cNvPr id="59" name="Rectangle 120"/>
          <p:cNvSpPr/>
          <p:nvPr/>
        </p:nvSpPr>
        <p:spPr>
          <a:xfrm>
            <a:off x="20031076" y="9273587"/>
            <a:ext cx="3703939" cy="521970"/>
          </a:xfrm>
          <a:prstGeom prst="rect">
            <a:avLst/>
          </a:prstGeom>
        </p:spPr>
        <p:txBody>
          <a:bodyPr wrap="square">
            <a:spAutoFit/>
          </a:bodyPr>
          <a:p>
            <a:r>
              <a:rPr lang="zh-CN" altLang="en-US" sz="2800" dirty="0">
                <a:solidFill>
                  <a:prstClr val="black">
                    <a:lumMod val="65000"/>
                    <a:lumOff val="35000"/>
                  </a:prstClr>
                </a:solidFill>
                <a:latin typeface="Agency FB" panose="020B0503020202020204" pitchFamily="34" charset="0"/>
              </a:rPr>
              <a:t>万物互联时代</a:t>
            </a:r>
            <a:endParaRPr lang="zh-CN" altLang="en-US" sz="2800" dirty="0">
              <a:solidFill>
                <a:prstClr val="black">
                  <a:lumMod val="65000"/>
                  <a:lumOff val="35000"/>
                </a:prstClr>
              </a:solidFill>
              <a:latin typeface="Agency FB" panose="020B0503020202020204" pitchFamily="34" charset="0"/>
            </a:endParaRPr>
          </a:p>
        </p:txBody>
      </p:sp>
      <p:pic>
        <p:nvPicPr>
          <p:cNvPr id="3" name="图片 2"/>
          <p:cNvPicPr>
            <a:picLocks noChangeAspect="1"/>
          </p:cNvPicPr>
          <p:nvPr/>
        </p:nvPicPr>
        <p:blipFill>
          <a:blip r:embed="rId1"/>
          <a:stretch>
            <a:fillRect/>
          </a:stretch>
        </p:blipFill>
        <p:spPr>
          <a:xfrm>
            <a:off x="527685" y="7961630"/>
            <a:ext cx="3048000" cy="2025650"/>
          </a:xfrm>
          <a:prstGeom prst="rect">
            <a:avLst/>
          </a:prstGeom>
        </p:spPr>
      </p:pic>
      <p:pic>
        <p:nvPicPr>
          <p:cNvPr id="4" name="图片 3"/>
          <p:cNvPicPr>
            <a:picLocks noChangeAspect="1"/>
          </p:cNvPicPr>
          <p:nvPr/>
        </p:nvPicPr>
        <p:blipFill>
          <a:blip r:embed="rId2"/>
          <a:stretch>
            <a:fillRect/>
          </a:stretch>
        </p:blipFill>
        <p:spPr>
          <a:xfrm>
            <a:off x="5388610" y="4669155"/>
            <a:ext cx="3117850" cy="2336800"/>
          </a:xfrm>
          <a:prstGeom prst="rect">
            <a:avLst/>
          </a:prstGeom>
        </p:spPr>
      </p:pic>
      <p:cxnSp>
        <p:nvCxnSpPr>
          <p:cNvPr id="5" name="直接连接符 4"/>
          <p:cNvCxnSpPr/>
          <p:nvPr/>
        </p:nvCxnSpPr>
        <p:spPr>
          <a:xfrm>
            <a:off x="11647479" y="7788223"/>
            <a:ext cx="0" cy="128270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TextBox 119"/>
          <p:cNvSpPr txBox="1"/>
          <p:nvPr/>
        </p:nvSpPr>
        <p:spPr>
          <a:xfrm>
            <a:off x="11770997" y="8082576"/>
            <a:ext cx="2468921" cy="553085"/>
          </a:xfrm>
          <a:prstGeom prst="rect">
            <a:avLst/>
          </a:prstGeom>
          <a:noFill/>
        </p:spPr>
        <p:txBody>
          <a:bodyPr wrap="square" rtlCol="0">
            <a:spAutoFit/>
          </a:bodyPr>
          <a:p>
            <a:pPr defTabSz="914400"/>
            <a:r>
              <a:rPr lang="en-US" altLang="zh-CN" b="1" dirty="0">
                <a:solidFill>
                  <a:srgbClr val="014D9F"/>
                </a:solidFill>
                <a:latin typeface="Agency FB" panose="020B0503020202020204" pitchFamily="34" charset="0"/>
                <a:cs typeface="+mn-ea"/>
                <a:sym typeface="+mn-lt"/>
              </a:rPr>
              <a:t>2000</a:t>
            </a:r>
            <a:endParaRPr lang="en-US" altLang="zh-CN" b="1" dirty="0">
              <a:solidFill>
                <a:srgbClr val="014D9F"/>
              </a:solidFill>
              <a:latin typeface="Agency FB" panose="020B0503020202020204" pitchFamily="34" charset="0"/>
              <a:cs typeface="+mn-ea"/>
              <a:sym typeface="+mn-lt"/>
            </a:endParaRPr>
          </a:p>
        </p:txBody>
      </p:sp>
      <p:sp>
        <p:nvSpPr>
          <p:cNvPr id="7" name="Rectangle 120"/>
          <p:cNvSpPr/>
          <p:nvPr/>
        </p:nvSpPr>
        <p:spPr>
          <a:xfrm>
            <a:off x="10264776" y="9394237"/>
            <a:ext cx="3703939" cy="1383665"/>
          </a:xfrm>
          <a:prstGeom prst="rect">
            <a:avLst/>
          </a:prstGeom>
        </p:spPr>
        <p:txBody>
          <a:bodyPr wrap="square">
            <a:spAutoFit/>
          </a:bodyPr>
          <a:p>
            <a:r>
              <a:rPr lang="zh-CN" altLang="en-US" sz="2800" dirty="0">
                <a:solidFill>
                  <a:prstClr val="black">
                    <a:lumMod val="65000"/>
                    <a:lumOff val="35000"/>
                  </a:prstClr>
                </a:solidFill>
                <a:latin typeface="Agency FB" panose="020B0503020202020204" pitchFamily="34" charset="0"/>
              </a:rPr>
              <a:t>第一代门户发展时代</a:t>
            </a:r>
            <a:endParaRPr lang="zh-CN" altLang="en-US" sz="2800" dirty="0">
              <a:solidFill>
                <a:prstClr val="black">
                  <a:lumMod val="65000"/>
                  <a:lumOff val="35000"/>
                </a:prstClr>
              </a:solidFill>
              <a:latin typeface="Agency FB" panose="020B0503020202020204" pitchFamily="34" charset="0"/>
            </a:endParaRPr>
          </a:p>
          <a:p>
            <a:r>
              <a:rPr lang="zh-CN" altLang="en-US" sz="2800" dirty="0">
                <a:solidFill>
                  <a:prstClr val="black">
                    <a:lumMod val="65000"/>
                    <a:lumOff val="35000"/>
                  </a:prstClr>
                </a:solidFill>
                <a:latin typeface="Agency FB" panose="020B0503020202020204" pitchFamily="34" charset="0"/>
              </a:rPr>
              <a:t>搜狐、网易、</a:t>
            </a:r>
            <a:r>
              <a:rPr lang="en-US" altLang="zh-CN" sz="2800" dirty="0">
                <a:solidFill>
                  <a:prstClr val="black">
                    <a:lumMod val="65000"/>
                    <a:lumOff val="35000"/>
                  </a:prstClr>
                </a:solidFill>
                <a:latin typeface="Agency FB" panose="020B0503020202020204" pitchFamily="34" charset="0"/>
              </a:rPr>
              <a:t>qq</a:t>
            </a:r>
            <a:r>
              <a:rPr lang="zh-CN" altLang="en-US" sz="2800" dirty="0">
                <a:solidFill>
                  <a:prstClr val="black">
                    <a:lumMod val="65000"/>
                    <a:lumOff val="35000"/>
                  </a:prstClr>
                </a:solidFill>
                <a:latin typeface="Agency FB" panose="020B0503020202020204" pitchFamily="34" charset="0"/>
              </a:rPr>
              <a:t>、淘宝</a:t>
            </a:r>
            <a:endParaRPr lang="zh-CN" altLang="en-US" sz="2800" dirty="0">
              <a:solidFill>
                <a:prstClr val="black">
                  <a:lumMod val="65000"/>
                  <a:lumOff val="35000"/>
                </a:prstClr>
              </a:solidFill>
              <a:latin typeface="Agency FB" panose="020B0503020202020204" pitchFamily="34" charset="0"/>
            </a:endParaRPr>
          </a:p>
        </p:txBody>
      </p:sp>
      <p:pic>
        <p:nvPicPr>
          <p:cNvPr id="8" name="图片 7"/>
          <p:cNvPicPr>
            <a:picLocks noChangeAspect="1"/>
          </p:cNvPicPr>
          <p:nvPr/>
        </p:nvPicPr>
        <p:blipFill>
          <a:blip r:embed="rId3"/>
          <a:stretch>
            <a:fillRect/>
          </a:stretch>
        </p:blipFill>
        <p:spPr>
          <a:xfrm>
            <a:off x="8664575" y="11007725"/>
            <a:ext cx="1600200" cy="1600200"/>
          </a:xfrm>
          <a:prstGeom prst="rect">
            <a:avLst/>
          </a:prstGeom>
        </p:spPr>
      </p:pic>
      <p:pic>
        <p:nvPicPr>
          <p:cNvPr id="10" name="图片 9"/>
          <p:cNvPicPr>
            <a:picLocks noChangeAspect="1"/>
          </p:cNvPicPr>
          <p:nvPr/>
        </p:nvPicPr>
        <p:blipFill>
          <a:blip r:embed="rId4"/>
          <a:stretch>
            <a:fillRect/>
          </a:stretch>
        </p:blipFill>
        <p:spPr>
          <a:xfrm>
            <a:off x="10732135" y="10892790"/>
            <a:ext cx="1830070" cy="1830070"/>
          </a:xfrm>
          <a:prstGeom prst="rect">
            <a:avLst/>
          </a:prstGeom>
        </p:spPr>
      </p:pic>
      <p:pic>
        <p:nvPicPr>
          <p:cNvPr id="11" name="图片 10"/>
          <p:cNvPicPr>
            <a:picLocks noChangeAspect="1"/>
          </p:cNvPicPr>
          <p:nvPr/>
        </p:nvPicPr>
        <p:blipFill>
          <a:blip r:embed="rId5"/>
          <a:stretch>
            <a:fillRect/>
          </a:stretch>
        </p:blipFill>
        <p:spPr>
          <a:xfrm>
            <a:off x="10401935" y="4281170"/>
            <a:ext cx="3429635" cy="2444115"/>
          </a:xfrm>
          <a:prstGeom prst="rect">
            <a:avLst/>
          </a:prstGeom>
        </p:spPr>
      </p:pic>
      <p:pic>
        <p:nvPicPr>
          <p:cNvPr id="12" name="图片 11"/>
          <p:cNvPicPr>
            <a:picLocks noChangeAspect="1"/>
          </p:cNvPicPr>
          <p:nvPr/>
        </p:nvPicPr>
        <p:blipFill>
          <a:blip r:embed="rId6"/>
          <a:stretch>
            <a:fillRect/>
          </a:stretch>
        </p:blipFill>
        <p:spPr>
          <a:xfrm>
            <a:off x="13014325" y="11007725"/>
            <a:ext cx="1454150" cy="1540510"/>
          </a:xfrm>
          <a:prstGeom prst="rect">
            <a:avLst/>
          </a:prstGeom>
        </p:spPr>
      </p:pic>
      <p:pic>
        <p:nvPicPr>
          <p:cNvPr id="13" name="图片 12"/>
          <p:cNvPicPr>
            <a:picLocks noChangeAspect="1"/>
          </p:cNvPicPr>
          <p:nvPr/>
        </p:nvPicPr>
        <p:blipFill>
          <a:blip r:embed="rId7"/>
          <a:stretch>
            <a:fillRect/>
          </a:stretch>
        </p:blipFill>
        <p:spPr>
          <a:xfrm>
            <a:off x="14830425" y="11007725"/>
            <a:ext cx="1520825" cy="1520825"/>
          </a:xfrm>
          <a:prstGeom prst="rect">
            <a:avLst/>
          </a:prstGeom>
        </p:spPr>
      </p:pic>
      <p:pic>
        <p:nvPicPr>
          <p:cNvPr id="14" name="图片 13"/>
          <p:cNvPicPr>
            <a:picLocks noChangeAspect="1"/>
          </p:cNvPicPr>
          <p:nvPr/>
        </p:nvPicPr>
        <p:blipFill>
          <a:blip r:embed="rId8"/>
          <a:stretch>
            <a:fillRect/>
          </a:stretch>
        </p:blipFill>
        <p:spPr>
          <a:xfrm>
            <a:off x="14830425" y="7757795"/>
            <a:ext cx="2459355" cy="1515110"/>
          </a:xfrm>
          <a:prstGeom prst="rect">
            <a:avLst/>
          </a:prstGeom>
        </p:spPr>
      </p:pic>
      <p:pic>
        <p:nvPicPr>
          <p:cNvPr id="15" name="图片 14"/>
          <p:cNvPicPr>
            <a:picLocks noChangeAspect="1"/>
          </p:cNvPicPr>
          <p:nvPr/>
        </p:nvPicPr>
        <p:blipFill>
          <a:blip r:embed="rId9"/>
          <a:stretch>
            <a:fillRect/>
          </a:stretch>
        </p:blipFill>
        <p:spPr>
          <a:xfrm>
            <a:off x="17513935" y="7760970"/>
            <a:ext cx="1367790" cy="1337945"/>
          </a:xfrm>
          <a:prstGeom prst="rect">
            <a:avLst/>
          </a:prstGeom>
        </p:spPr>
      </p:pic>
      <p:pic>
        <p:nvPicPr>
          <p:cNvPr id="16" name="图片 15"/>
          <p:cNvPicPr>
            <a:picLocks noChangeAspect="1"/>
          </p:cNvPicPr>
          <p:nvPr/>
        </p:nvPicPr>
        <p:blipFill>
          <a:blip r:embed="rId10"/>
          <a:stretch>
            <a:fillRect/>
          </a:stretch>
        </p:blipFill>
        <p:spPr>
          <a:xfrm>
            <a:off x="19822795" y="4885690"/>
            <a:ext cx="3181350" cy="19050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down)">
                                      <p:cBhvr>
                                        <p:cTn id="13" dur="500"/>
                                        <p:tgtEl>
                                          <p:spTgt spid="22"/>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up)">
                                      <p:cBhvr>
                                        <p:cTn id="17" dur="500"/>
                                        <p:tgtEl>
                                          <p:spTgt spid="23"/>
                                        </p:tgtEl>
                                      </p:cBhvr>
                                    </p:animEffect>
                                  </p:childTnLst>
                                </p:cTn>
                              </p:par>
                            </p:childTnLst>
                          </p:cTn>
                        </p:par>
                        <p:par>
                          <p:cTn id="18" fill="hold">
                            <p:stCondLst>
                              <p:cond delay="1500"/>
                            </p:stCondLst>
                            <p:childTnLst>
                              <p:par>
                                <p:cTn id="19" presetID="22" presetClass="entr" presetSubtype="1" fill="hold" grpId="0" nodeType="after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up)">
                                      <p:cBhvr>
                                        <p:cTn id="21" dur="500"/>
                                        <p:tgtEl>
                                          <p:spTgt spid="24"/>
                                        </p:tgtEl>
                                      </p:cBhvr>
                                    </p:animEffect>
                                  </p:childTnLst>
                                </p:cTn>
                              </p:par>
                            </p:childTnLst>
                          </p:cTn>
                        </p:par>
                        <p:par>
                          <p:cTn id="22" fill="hold">
                            <p:stCondLst>
                              <p:cond delay="2000"/>
                            </p:stCondLst>
                            <p:childTnLst>
                              <p:par>
                                <p:cTn id="23" presetID="22" presetClass="entr" presetSubtype="1"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wipe(up)">
                                      <p:cBhvr>
                                        <p:cTn id="25" dur="500"/>
                                        <p:tgtEl>
                                          <p:spTgt spid="48"/>
                                        </p:tgtEl>
                                      </p:cBhvr>
                                    </p:animEffect>
                                  </p:childTnLst>
                                </p:cTn>
                              </p:par>
                            </p:childTnLst>
                          </p:cTn>
                        </p:par>
                        <p:par>
                          <p:cTn id="26" fill="hold">
                            <p:stCondLst>
                              <p:cond delay="2500"/>
                            </p:stCondLst>
                            <p:childTnLst>
                              <p:par>
                                <p:cTn id="27" presetID="22" presetClass="entr" presetSubtype="1" fill="hold" grpId="0" nodeType="after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wipe(up)">
                                      <p:cBhvr>
                                        <p:cTn id="29" dur="500"/>
                                        <p:tgtEl>
                                          <p:spTgt spid="49"/>
                                        </p:tgtEl>
                                      </p:cBhvr>
                                    </p:animEffect>
                                  </p:childTnLst>
                                </p:cTn>
                              </p:par>
                            </p:childTnLst>
                          </p:cTn>
                        </p:par>
                        <p:par>
                          <p:cTn id="30" fill="hold">
                            <p:stCondLst>
                              <p:cond delay="3000"/>
                            </p:stCondLst>
                            <p:childTnLst>
                              <p:par>
                                <p:cTn id="31" presetID="22" presetClass="entr" presetSubtype="1" fill="hold" grpId="0" nodeType="after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wipe(up)">
                                      <p:cBhvr>
                                        <p:cTn id="33" dur="500"/>
                                        <p:tgtEl>
                                          <p:spTgt spid="50"/>
                                        </p:tgtEl>
                                      </p:cBhvr>
                                    </p:animEffect>
                                  </p:childTnLst>
                                </p:cTn>
                              </p:par>
                            </p:childTnLst>
                          </p:cTn>
                        </p:par>
                        <p:par>
                          <p:cTn id="34" fill="hold">
                            <p:stCondLst>
                              <p:cond delay="3500"/>
                            </p:stCondLst>
                            <p:childTnLst>
                              <p:par>
                                <p:cTn id="35" presetID="22" presetClass="entr" presetSubtype="4" fill="hold" nodeType="after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wipe(down)">
                                      <p:cBhvr>
                                        <p:cTn id="37" dur="500"/>
                                        <p:tgtEl>
                                          <p:spTgt spid="54"/>
                                        </p:tgtEl>
                                      </p:cBhvr>
                                    </p:animEffect>
                                  </p:childTnLst>
                                </p:cTn>
                              </p:par>
                            </p:childTnLst>
                          </p:cTn>
                        </p:par>
                        <p:par>
                          <p:cTn id="38" fill="hold">
                            <p:stCondLst>
                              <p:cond delay="4000"/>
                            </p:stCondLst>
                            <p:childTnLst>
                              <p:par>
                                <p:cTn id="39" presetID="22" presetClass="entr" presetSubtype="1" fill="hold" grpId="0" nodeType="after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wipe(up)">
                                      <p:cBhvr>
                                        <p:cTn id="41" dur="500"/>
                                        <p:tgtEl>
                                          <p:spTgt spid="55"/>
                                        </p:tgtEl>
                                      </p:cBhvr>
                                    </p:animEffect>
                                  </p:childTnLst>
                                </p:cTn>
                              </p:par>
                            </p:childTnLst>
                          </p:cTn>
                        </p:par>
                        <p:par>
                          <p:cTn id="42" fill="hold">
                            <p:stCondLst>
                              <p:cond delay="4500"/>
                            </p:stCondLst>
                            <p:childTnLst>
                              <p:par>
                                <p:cTn id="43" presetID="22" presetClass="entr" presetSubtype="1" fill="hold" grpId="0" nodeType="after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wipe(up)">
                                      <p:cBhvr>
                                        <p:cTn id="45" dur="500"/>
                                        <p:tgtEl>
                                          <p:spTgt spid="56"/>
                                        </p:tgtEl>
                                      </p:cBhvr>
                                    </p:animEffect>
                                  </p:childTnLst>
                                </p:cTn>
                              </p:par>
                            </p:childTnLst>
                          </p:cTn>
                        </p:par>
                        <p:par>
                          <p:cTn id="46" fill="hold">
                            <p:stCondLst>
                              <p:cond delay="5000"/>
                            </p:stCondLst>
                            <p:childTnLst>
                              <p:par>
                                <p:cTn id="47" presetID="22" presetClass="entr" presetSubtype="1" fill="hold" nodeType="after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wipe(up)">
                                      <p:cBhvr>
                                        <p:cTn id="49" dur="500"/>
                                        <p:tgtEl>
                                          <p:spTgt spid="57"/>
                                        </p:tgtEl>
                                      </p:cBhvr>
                                    </p:animEffect>
                                  </p:childTnLst>
                                </p:cTn>
                              </p:par>
                            </p:childTnLst>
                          </p:cTn>
                        </p:par>
                        <p:par>
                          <p:cTn id="50" fill="hold">
                            <p:stCondLst>
                              <p:cond delay="5500"/>
                            </p:stCondLst>
                            <p:childTnLst>
                              <p:par>
                                <p:cTn id="51" presetID="22" presetClass="entr" presetSubtype="1" fill="hold" grpId="0" nodeType="afterEffect">
                                  <p:stCondLst>
                                    <p:cond delay="0"/>
                                  </p:stCondLst>
                                  <p:childTnLst>
                                    <p:set>
                                      <p:cBhvr>
                                        <p:cTn id="52" dur="1" fill="hold">
                                          <p:stCondLst>
                                            <p:cond delay="0"/>
                                          </p:stCondLst>
                                        </p:cTn>
                                        <p:tgtEl>
                                          <p:spTgt spid="58"/>
                                        </p:tgtEl>
                                        <p:attrNameLst>
                                          <p:attrName>style.visibility</p:attrName>
                                        </p:attrNameLst>
                                      </p:cBhvr>
                                      <p:to>
                                        <p:strVal val="visible"/>
                                      </p:to>
                                    </p:set>
                                    <p:animEffect transition="in" filter="wipe(up)">
                                      <p:cBhvr>
                                        <p:cTn id="53" dur="500"/>
                                        <p:tgtEl>
                                          <p:spTgt spid="58"/>
                                        </p:tgtEl>
                                      </p:cBhvr>
                                    </p:animEffect>
                                  </p:childTnLst>
                                </p:cTn>
                              </p:par>
                            </p:childTnLst>
                          </p:cTn>
                        </p:par>
                        <p:par>
                          <p:cTn id="54" fill="hold">
                            <p:stCondLst>
                              <p:cond delay="6000"/>
                            </p:stCondLst>
                            <p:childTnLst>
                              <p:par>
                                <p:cTn id="55" presetID="22" presetClass="entr" presetSubtype="1" fill="hold" grpId="0" nodeType="afterEffect">
                                  <p:stCondLst>
                                    <p:cond delay="0"/>
                                  </p:stCondLst>
                                  <p:childTnLst>
                                    <p:set>
                                      <p:cBhvr>
                                        <p:cTn id="56" dur="1" fill="hold">
                                          <p:stCondLst>
                                            <p:cond delay="0"/>
                                          </p:stCondLst>
                                        </p:cTn>
                                        <p:tgtEl>
                                          <p:spTgt spid="59"/>
                                        </p:tgtEl>
                                        <p:attrNameLst>
                                          <p:attrName>style.visibility</p:attrName>
                                        </p:attrNameLst>
                                      </p:cBhvr>
                                      <p:to>
                                        <p:strVal val="visible"/>
                                      </p:to>
                                    </p:set>
                                    <p:animEffect transition="in" filter="wipe(up)">
                                      <p:cBhvr>
                                        <p:cTn id="57" dur="500"/>
                                        <p:tgtEl>
                                          <p:spTgt spid="59"/>
                                        </p:tgtEl>
                                      </p:cBhvr>
                                    </p:animEffect>
                                  </p:childTnLst>
                                </p:cTn>
                              </p:par>
                            </p:childTnLst>
                          </p:cTn>
                        </p:par>
                        <p:par>
                          <p:cTn id="58" fill="hold">
                            <p:stCondLst>
                              <p:cond delay="6500"/>
                            </p:stCondLst>
                            <p:childTnLst>
                              <p:par>
                                <p:cTn id="59" presetID="22" presetClass="entr" presetSubtype="1" fill="hold" nodeType="after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wipe(up)">
                                      <p:cBhvr>
                                        <p:cTn id="61" dur="500"/>
                                        <p:tgtEl>
                                          <p:spTgt spid="5"/>
                                        </p:tgtEl>
                                      </p:cBhvr>
                                    </p:animEffect>
                                  </p:childTnLst>
                                </p:cTn>
                              </p:par>
                            </p:childTnLst>
                          </p:cTn>
                        </p:par>
                        <p:par>
                          <p:cTn id="62" fill="hold">
                            <p:stCondLst>
                              <p:cond delay="7000"/>
                            </p:stCondLst>
                            <p:childTnLst>
                              <p:par>
                                <p:cTn id="63" presetID="22" presetClass="entr" presetSubtype="1" fill="hold" grpId="0" nodeType="after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wipe(up)">
                                      <p:cBhvr>
                                        <p:cTn id="65" dur="500"/>
                                        <p:tgtEl>
                                          <p:spTgt spid="6"/>
                                        </p:tgtEl>
                                      </p:cBhvr>
                                    </p:animEffect>
                                  </p:childTnLst>
                                </p:cTn>
                              </p:par>
                            </p:childTnLst>
                          </p:cTn>
                        </p:par>
                        <p:par>
                          <p:cTn id="66" fill="hold">
                            <p:stCondLst>
                              <p:cond delay="7500"/>
                            </p:stCondLst>
                            <p:childTnLst>
                              <p:par>
                                <p:cTn id="67" presetID="22" presetClass="entr" presetSubtype="1" fill="hold" grpId="0" nodeType="after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wipe(up)">
                                      <p:cBhvr>
                                        <p:cTn id="6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49" grpId="0"/>
      <p:bldP spid="50" grpId="0"/>
      <p:bldP spid="55" grpId="0"/>
      <p:bldP spid="56" grpId="0"/>
      <p:bldP spid="58" grpId="0"/>
      <p:bldP spid="59" grpId="0"/>
      <p:bldP spid="6" grpId="0"/>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字节跳动ByteDance-PPT-0724-03.jpg" descr="字节跳动ByteDance-PPT-0724-03.jpg"/>
          <p:cNvPicPr>
            <a:picLocks noChangeAspect="1"/>
          </p:cNvPicPr>
          <p:nvPr/>
        </p:nvPicPr>
        <p:blipFill>
          <a:blip r:embed="rId1"/>
          <a:stretch>
            <a:fillRect/>
          </a:stretch>
        </p:blipFill>
        <p:spPr>
          <a:xfrm>
            <a:off x="10827" y="-1"/>
            <a:ext cx="24362345" cy="13716001"/>
          </a:xfrm>
          <a:prstGeom prst="rect">
            <a:avLst/>
          </a:prstGeom>
          <a:ln w="12700">
            <a:miter lim="400000"/>
            <a:headEnd/>
            <a:tailEnd/>
          </a:ln>
        </p:spPr>
      </p:pic>
      <p:sp>
        <p:nvSpPr>
          <p:cNvPr id="138" name="为什么要做RTC？"/>
          <p:cNvSpPr txBox="1"/>
          <p:nvPr/>
        </p:nvSpPr>
        <p:spPr>
          <a:xfrm>
            <a:off x="803872" y="1400144"/>
            <a:ext cx="4692650"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r>
              <a:rPr lang="zh-CN"/>
              <a:t>网络抓包工具</a:t>
            </a:r>
            <a:endParaRPr lang="zh-CN"/>
          </a:p>
        </p:txBody>
      </p:sp>
      <p:sp>
        <p:nvSpPr>
          <p:cNvPr id="5" name="文本框 4"/>
          <p:cNvSpPr txBox="1"/>
          <p:nvPr/>
        </p:nvSpPr>
        <p:spPr>
          <a:xfrm>
            <a:off x="15218410" y="2425383"/>
            <a:ext cx="8787765" cy="1024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CN" sz="6000" b="1" i="0" u="none" strike="noStrike" cap="none" spc="0" normalizeH="0" baseline="0">
                <a:ln>
                  <a:noFill/>
                </a:ln>
                <a:solidFill>
                  <a:srgbClr val="000000"/>
                </a:solidFill>
                <a:effectLst/>
                <a:uFillTx/>
                <a:latin typeface="Helvetica Neue"/>
                <a:ea typeface="Helvetica Neue"/>
                <a:cs typeface="Helvetica Neue"/>
                <a:sym typeface="Helvetica Neue"/>
              </a:rPr>
              <a:t>TCP</a:t>
            </a:r>
            <a:r>
              <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rPr>
              <a:t>抓包三次握手</a:t>
            </a:r>
            <a:endPar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31" name="文本框 30"/>
          <p:cNvSpPr txBox="1"/>
          <p:nvPr/>
        </p:nvSpPr>
        <p:spPr>
          <a:xfrm>
            <a:off x="1308735" y="3450590"/>
            <a:ext cx="7865745" cy="706755"/>
          </a:xfrm>
          <a:prstGeom prst="rect">
            <a:avLst/>
          </a:prstGeom>
          <a:noFill/>
        </p:spPr>
        <p:txBody>
          <a:bodyPr wrap="square" rtlCol="0">
            <a:spAutoFit/>
          </a:bodyPr>
          <a:p>
            <a:pPr algn="l"/>
            <a:r>
              <a:rPr lang="en-US" altLang="zh-CN" sz="4000" dirty="0">
                <a:solidFill>
                  <a:srgbClr val="014D9F"/>
                </a:solidFill>
                <a:latin typeface="造字工房尚黑 G0v1 粗体" pitchFamily="50" charset="-122"/>
                <a:ea typeface="造字工房尚黑 G0v1 粗体" pitchFamily="50" charset="-122"/>
              </a:rPr>
              <a:t>3</a:t>
            </a:r>
            <a:r>
              <a:rPr lang="zh-CN" altLang="en-US" sz="4000" dirty="0">
                <a:solidFill>
                  <a:srgbClr val="014D9F"/>
                </a:solidFill>
                <a:latin typeface="造字工房尚黑 G0v1 粗体" pitchFamily="50" charset="-122"/>
                <a:ea typeface="造字工房尚黑 G0v1 粗体" pitchFamily="50" charset="-122"/>
              </a:rPr>
              <a:t>次握手之</a:t>
            </a:r>
            <a:r>
              <a:rPr lang="en-US" altLang="zh-CN" sz="4000" dirty="0">
                <a:solidFill>
                  <a:srgbClr val="014D9F"/>
                </a:solidFill>
                <a:latin typeface="造字工房尚黑 G0v1 粗体" pitchFamily="50" charset="-122"/>
                <a:ea typeface="造字工房尚黑 G0v1 粗体" pitchFamily="50" charset="-122"/>
              </a:rPr>
              <a:t>ACK</a:t>
            </a:r>
            <a:endParaRPr lang="en-US" altLang="zh-CN" sz="4000" dirty="0">
              <a:solidFill>
                <a:srgbClr val="014D9F"/>
              </a:solidFill>
              <a:latin typeface="造字工房尚黑 G0v1 粗体" pitchFamily="50" charset="-122"/>
              <a:ea typeface="造字工房尚黑 G0v1 粗体" pitchFamily="50" charset="-122"/>
            </a:endParaRPr>
          </a:p>
        </p:txBody>
      </p:sp>
      <p:pic>
        <p:nvPicPr>
          <p:cNvPr id="2" name="图片 1"/>
          <p:cNvPicPr>
            <a:picLocks noChangeAspect="1"/>
          </p:cNvPicPr>
          <p:nvPr/>
        </p:nvPicPr>
        <p:blipFill>
          <a:blip r:embed="rId2"/>
          <a:stretch>
            <a:fillRect/>
          </a:stretch>
        </p:blipFill>
        <p:spPr>
          <a:xfrm>
            <a:off x="1464945" y="4314190"/>
            <a:ext cx="18225135" cy="8932545"/>
          </a:xfrm>
          <a:prstGeom prst="rect">
            <a:avLst/>
          </a:prstGeom>
        </p:spPr>
      </p:pic>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字节跳动ByteDance-PPT-0724-03.jpg" descr="字节跳动ByteDance-PPT-0724-03.jpg"/>
          <p:cNvPicPr>
            <a:picLocks noChangeAspect="1"/>
          </p:cNvPicPr>
          <p:nvPr/>
        </p:nvPicPr>
        <p:blipFill>
          <a:blip r:embed="rId1"/>
          <a:stretch>
            <a:fillRect/>
          </a:stretch>
        </p:blipFill>
        <p:spPr>
          <a:xfrm>
            <a:off x="10827" y="-1"/>
            <a:ext cx="24362345" cy="13716001"/>
          </a:xfrm>
          <a:prstGeom prst="rect">
            <a:avLst/>
          </a:prstGeom>
          <a:ln w="12700">
            <a:miter lim="400000"/>
            <a:headEnd/>
            <a:tailEnd/>
          </a:ln>
        </p:spPr>
      </p:pic>
      <p:sp>
        <p:nvSpPr>
          <p:cNvPr id="138" name="为什么要做RTC？"/>
          <p:cNvSpPr txBox="1"/>
          <p:nvPr/>
        </p:nvSpPr>
        <p:spPr>
          <a:xfrm>
            <a:off x="803872" y="1400144"/>
            <a:ext cx="4692650"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r>
              <a:rPr lang="zh-CN"/>
              <a:t>网络抓包工具</a:t>
            </a:r>
            <a:endParaRPr lang="zh-CN"/>
          </a:p>
        </p:txBody>
      </p:sp>
      <p:sp>
        <p:nvSpPr>
          <p:cNvPr id="5" name="文本框 4"/>
          <p:cNvSpPr txBox="1"/>
          <p:nvPr/>
        </p:nvSpPr>
        <p:spPr>
          <a:xfrm>
            <a:off x="15218410" y="2425383"/>
            <a:ext cx="8787765" cy="1024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CN" sz="6000" b="1" i="0" u="none" strike="noStrike" cap="none" spc="0" normalizeH="0" baseline="0">
                <a:ln>
                  <a:noFill/>
                </a:ln>
                <a:solidFill>
                  <a:srgbClr val="000000"/>
                </a:solidFill>
                <a:effectLst/>
                <a:uFillTx/>
                <a:latin typeface="Helvetica Neue"/>
                <a:ea typeface="Helvetica Neue"/>
                <a:cs typeface="Helvetica Neue"/>
                <a:sym typeface="Helvetica Neue"/>
              </a:rPr>
              <a:t>TCP</a:t>
            </a:r>
            <a:r>
              <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rPr>
              <a:t>抓包四次挥手</a:t>
            </a:r>
            <a:endPar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31" name="文本框 30"/>
          <p:cNvSpPr txBox="1"/>
          <p:nvPr/>
        </p:nvSpPr>
        <p:spPr>
          <a:xfrm>
            <a:off x="1308735" y="3450590"/>
            <a:ext cx="7865745" cy="706755"/>
          </a:xfrm>
          <a:prstGeom prst="rect">
            <a:avLst/>
          </a:prstGeom>
          <a:noFill/>
        </p:spPr>
        <p:txBody>
          <a:bodyPr wrap="square" rtlCol="0">
            <a:spAutoFit/>
          </a:bodyPr>
          <a:p>
            <a:pPr algn="l"/>
            <a:r>
              <a:rPr lang="en-US" altLang="zh-CN" sz="4000" dirty="0">
                <a:solidFill>
                  <a:srgbClr val="014D9F"/>
                </a:solidFill>
                <a:latin typeface="造字工房尚黑 G0v1 粗体" pitchFamily="50" charset="-122"/>
                <a:ea typeface="造字工房尚黑 G0v1 粗体" pitchFamily="50" charset="-122"/>
              </a:rPr>
              <a:t>4</a:t>
            </a:r>
            <a:r>
              <a:rPr lang="zh-CN" altLang="en-US" sz="4000" dirty="0">
                <a:solidFill>
                  <a:srgbClr val="014D9F"/>
                </a:solidFill>
                <a:latin typeface="造字工房尚黑 G0v1 粗体" pitchFamily="50" charset="-122"/>
                <a:ea typeface="造字工房尚黑 G0v1 粗体" pitchFamily="50" charset="-122"/>
              </a:rPr>
              <a:t>次挥手之</a:t>
            </a:r>
            <a:r>
              <a:rPr lang="en-US" altLang="zh-CN" sz="4000" dirty="0">
                <a:solidFill>
                  <a:srgbClr val="014D9F"/>
                </a:solidFill>
                <a:latin typeface="造字工房尚黑 G0v1 粗体" pitchFamily="50" charset="-122"/>
                <a:ea typeface="造字工房尚黑 G0v1 粗体" pitchFamily="50" charset="-122"/>
              </a:rPr>
              <a:t>FIN</a:t>
            </a:r>
            <a:endParaRPr lang="en-US" altLang="zh-CN" sz="4000" dirty="0">
              <a:solidFill>
                <a:srgbClr val="014D9F"/>
              </a:solidFill>
              <a:latin typeface="造字工房尚黑 G0v1 粗体" pitchFamily="50" charset="-122"/>
              <a:ea typeface="造字工房尚黑 G0v1 粗体" pitchFamily="50" charset="-122"/>
            </a:endParaRPr>
          </a:p>
        </p:txBody>
      </p:sp>
      <p:pic>
        <p:nvPicPr>
          <p:cNvPr id="2" name="图片 1"/>
          <p:cNvPicPr>
            <a:picLocks noChangeAspect="1"/>
          </p:cNvPicPr>
          <p:nvPr/>
        </p:nvPicPr>
        <p:blipFill>
          <a:blip r:embed="rId2"/>
          <a:stretch>
            <a:fillRect/>
          </a:stretch>
        </p:blipFill>
        <p:spPr>
          <a:xfrm>
            <a:off x="1308735" y="4657725"/>
            <a:ext cx="18383250" cy="8637270"/>
          </a:xfrm>
          <a:prstGeom prst="rect">
            <a:avLst/>
          </a:prstGeom>
        </p:spPr>
      </p:pic>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字节跳动ByteDance-PPT-0724-03.jpg" descr="字节跳动ByteDance-PPT-0724-03.jpg"/>
          <p:cNvPicPr>
            <a:picLocks noChangeAspect="1"/>
          </p:cNvPicPr>
          <p:nvPr/>
        </p:nvPicPr>
        <p:blipFill>
          <a:blip r:embed="rId1"/>
          <a:stretch>
            <a:fillRect/>
          </a:stretch>
        </p:blipFill>
        <p:spPr>
          <a:xfrm>
            <a:off x="10827" y="-1"/>
            <a:ext cx="24362345" cy="13716001"/>
          </a:xfrm>
          <a:prstGeom prst="rect">
            <a:avLst/>
          </a:prstGeom>
          <a:ln w="12700">
            <a:miter lim="400000"/>
            <a:headEnd/>
            <a:tailEnd/>
          </a:ln>
        </p:spPr>
      </p:pic>
      <p:sp>
        <p:nvSpPr>
          <p:cNvPr id="138" name="为什么要做RTC？"/>
          <p:cNvSpPr txBox="1"/>
          <p:nvPr/>
        </p:nvSpPr>
        <p:spPr>
          <a:xfrm>
            <a:off x="803872" y="1400144"/>
            <a:ext cx="4692650"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r>
              <a:rPr lang="zh-CN"/>
              <a:t>网络抓包工具</a:t>
            </a:r>
            <a:endParaRPr lang="zh-CN"/>
          </a:p>
        </p:txBody>
      </p:sp>
      <p:sp>
        <p:nvSpPr>
          <p:cNvPr id="5" name="文本框 4"/>
          <p:cNvSpPr txBox="1"/>
          <p:nvPr/>
        </p:nvSpPr>
        <p:spPr>
          <a:xfrm>
            <a:off x="15218410" y="2425383"/>
            <a:ext cx="8787765" cy="1024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CN" sz="6000" b="1" i="0" u="none" strike="noStrike" cap="none" spc="0" normalizeH="0" baseline="0">
                <a:ln>
                  <a:noFill/>
                </a:ln>
                <a:solidFill>
                  <a:srgbClr val="000000"/>
                </a:solidFill>
                <a:effectLst/>
                <a:uFillTx/>
                <a:latin typeface="Helvetica Neue"/>
                <a:ea typeface="Helvetica Neue"/>
                <a:cs typeface="Helvetica Neue"/>
                <a:sym typeface="Helvetica Neue"/>
              </a:rPr>
              <a:t>TCP</a:t>
            </a:r>
            <a:r>
              <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rPr>
              <a:t>抓包四次挥手</a:t>
            </a:r>
            <a:endPar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31" name="文本框 30"/>
          <p:cNvSpPr txBox="1"/>
          <p:nvPr/>
        </p:nvSpPr>
        <p:spPr>
          <a:xfrm>
            <a:off x="1308735" y="3450590"/>
            <a:ext cx="7865745" cy="706755"/>
          </a:xfrm>
          <a:prstGeom prst="rect">
            <a:avLst/>
          </a:prstGeom>
          <a:noFill/>
        </p:spPr>
        <p:txBody>
          <a:bodyPr wrap="square" rtlCol="0">
            <a:spAutoFit/>
          </a:bodyPr>
          <a:p>
            <a:pPr algn="l"/>
            <a:r>
              <a:rPr lang="en-US" altLang="zh-CN" sz="4000" dirty="0">
                <a:solidFill>
                  <a:srgbClr val="014D9F"/>
                </a:solidFill>
                <a:latin typeface="造字工房尚黑 G0v1 粗体" pitchFamily="50" charset="-122"/>
                <a:ea typeface="造字工房尚黑 G0v1 粗体" pitchFamily="50" charset="-122"/>
              </a:rPr>
              <a:t>4</a:t>
            </a:r>
            <a:r>
              <a:rPr lang="zh-CN" altLang="en-US" sz="4000" dirty="0">
                <a:solidFill>
                  <a:srgbClr val="014D9F"/>
                </a:solidFill>
                <a:latin typeface="造字工房尚黑 G0v1 粗体" pitchFamily="50" charset="-122"/>
                <a:ea typeface="造字工房尚黑 G0v1 粗体" pitchFamily="50" charset="-122"/>
              </a:rPr>
              <a:t>次挥手之</a:t>
            </a:r>
            <a:r>
              <a:rPr lang="en-US" altLang="zh-CN" sz="4000" dirty="0">
                <a:solidFill>
                  <a:srgbClr val="014D9F"/>
                </a:solidFill>
                <a:latin typeface="造字工房尚黑 G0v1 粗体" pitchFamily="50" charset="-122"/>
                <a:ea typeface="造字工房尚黑 G0v1 粗体" pitchFamily="50" charset="-122"/>
              </a:rPr>
              <a:t>ACK</a:t>
            </a:r>
            <a:endParaRPr lang="en-US" altLang="zh-CN" sz="4000" dirty="0">
              <a:solidFill>
                <a:srgbClr val="014D9F"/>
              </a:solidFill>
              <a:latin typeface="造字工房尚黑 G0v1 粗体" pitchFamily="50" charset="-122"/>
              <a:ea typeface="造字工房尚黑 G0v1 粗体" pitchFamily="50" charset="-122"/>
            </a:endParaRPr>
          </a:p>
        </p:txBody>
      </p:sp>
      <p:pic>
        <p:nvPicPr>
          <p:cNvPr id="2" name="图片 1"/>
          <p:cNvPicPr>
            <a:picLocks noChangeAspect="1"/>
          </p:cNvPicPr>
          <p:nvPr/>
        </p:nvPicPr>
        <p:blipFill>
          <a:blip r:embed="rId2"/>
          <a:stretch>
            <a:fillRect/>
          </a:stretch>
        </p:blipFill>
        <p:spPr>
          <a:xfrm>
            <a:off x="1308735" y="4718050"/>
            <a:ext cx="17786985" cy="8122285"/>
          </a:xfrm>
          <a:prstGeom prst="rect">
            <a:avLst/>
          </a:prstGeom>
        </p:spPr>
      </p:pic>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字节跳动ByteDance-PPT-0724-03.jpg" descr="字节跳动ByteDance-PPT-0724-03.jpg"/>
          <p:cNvPicPr>
            <a:picLocks noChangeAspect="1"/>
          </p:cNvPicPr>
          <p:nvPr/>
        </p:nvPicPr>
        <p:blipFill>
          <a:blip r:embed="rId1"/>
          <a:stretch>
            <a:fillRect/>
          </a:stretch>
        </p:blipFill>
        <p:spPr>
          <a:xfrm>
            <a:off x="10827" y="-1"/>
            <a:ext cx="24362345" cy="13716001"/>
          </a:xfrm>
          <a:prstGeom prst="rect">
            <a:avLst/>
          </a:prstGeom>
          <a:ln w="12700">
            <a:miter lim="400000"/>
            <a:headEnd/>
            <a:tailEnd/>
          </a:ln>
        </p:spPr>
      </p:pic>
      <p:sp>
        <p:nvSpPr>
          <p:cNvPr id="138" name="为什么要做RTC？"/>
          <p:cNvSpPr txBox="1"/>
          <p:nvPr/>
        </p:nvSpPr>
        <p:spPr>
          <a:xfrm>
            <a:off x="803872" y="1400144"/>
            <a:ext cx="4692650"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r>
              <a:rPr lang="zh-CN"/>
              <a:t>网络抓包工具</a:t>
            </a:r>
            <a:endParaRPr lang="zh-CN"/>
          </a:p>
        </p:txBody>
      </p:sp>
      <p:sp>
        <p:nvSpPr>
          <p:cNvPr id="5" name="文本框 4"/>
          <p:cNvSpPr txBox="1"/>
          <p:nvPr/>
        </p:nvSpPr>
        <p:spPr>
          <a:xfrm>
            <a:off x="15218410" y="2425383"/>
            <a:ext cx="8787765" cy="1024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CN" sz="6000" b="1" i="0" u="none" strike="noStrike" cap="none" spc="0" normalizeH="0" baseline="0">
                <a:ln>
                  <a:noFill/>
                </a:ln>
                <a:solidFill>
                  <a:srgbClr val="000000"/>
                </a:solidFill>
                <a:effectLst/>
                <a:uFillTx/>
                <a:latin typeface="Helvetica Neue"/>
                <a:ea typeface="Helvetica Neue"/>
                <a:cs typeface="Helvetica Neue"/>
                <a:sym typeface="Helvetica Neue"/>
              </a:rPr>
              <a:t>TCP</a:t>
            </a:r>
            <a:r>
              <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rPr>
              <a:t>抓包四次挥手</a:t>
            </a:r>
            <a:endPar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31" name="文本框 30"/>
          <p:cNvSpPr txBox="1"/>
          <p:nvPr/>
        </p:nvSpPr>
        <p:spPr>
          <a:xfrm>
            <a:off x="1308735" y="3450590"/>
            <a:ext cx="7865745" cy="706755"/>
          </a:xfrm>
          <a:prstGeom prst="rect">
            <a:avLst/>
          </a:prstGeom>
          <a:noFill/>
        </p:spPr>
        <p:txBody>
          <a:bodyPr wrap="square" rtlCol="0">
            <a:spAutoFit/>
          </a:bodyPr>
          <a:p>
            <a:pPr algn="l"/>
            <a:r>
              <a:rPr lang="en-US" altLang="zh-CN" sz="4000" dirty="0">
                <a:solidFill>
                  <a:srgbClr val="014D9F"/>
                </a:solidFill>
                <a:latin typeface="造字工房尚黑 G0v1 粗体" pitchFamily="50" charset="-122"/>
                <a:ea typeface="造字工房尚黑 G0v1 粗体" pitchFamily="50" charset="-122"/>
              </a:rPr>
              <a:t>4</a:t>
            </a:r>
            <a:r>
              <a:rPr lang="zh-CN" altLang="en-US" sz="4000" dirty="0">
                <a:solidFill>
                  <a:srgbClr val="014D9F"/>
                </a:solidFill>
                <a:latin typeface="造字工房尚黑 G0v1 粗体" pitchFamily="50" charset="-122"/>
                <a:ea typeface="造字工房尚黑 G0v1 粗体" pitchFamily="50" charset="-122"/>
              </a:rPr>
              <a:t>次挥手之</a:t>
            </a:r>
            <a:r>
              <a:rPr lang="en-US" altLang="zh-CN" sz="4000" dirty="0">
                <a:solidFill>
                  <a:srgbClr val="014D9F"/>
                </a:solidFill>
                <a:latin typeface="造字工房尚黑 G0v1 粗体" pitchFamily="50" charset="-122"/>
                <a:ea typeface="造字工房尚黑 G0v1 粗体" pitchFamily="50" charset="-122"/>
              </a:rPr>
              <a:t>FIN</a:t>
            </a:r>
            <a:endParaRPr lang="en-US" altLang="zh-CN" sz="4000" dirty="0">
              <a:solidFill>
                <a:srgbClr val="014D9F"/>
              </a:solidFill>
              <a:latin typeface="造字工房尚黑 G0v1 粗体" pitchFamily="50" charset="-122"/>
              <a:ea typeface="造字工房尚黑 G0v1 粗体" pitchFamily="50" charset="-122"/>
            </a:endParaRPr>
          </a:p>
        </p:txBody>
      </p:sp>
      <p:pic>
        <p:nvPicPr>
          <p:cNvPr id="2" name="图片 1"/>
          <p:cNvPicPr>
            <a:picLocks noChangeAspect="1"/>
          </p:cNvPicPr>
          <p:nvPr/>
        </p:nvPicPr>
        <p:blipFill>
          <a:blip r:embed="rId2"/>
          <a:stretch>
            <a:fillRect/>
          </a:stretch>
        </p:blipFill>
        <p:spPr>
          <a:xfrm>
            <a:off x="1308735" y="4998085"/>
            <a:ext cx="17184370" cy="7847330"/>
          </a:xfrm>
          <a:prstGeom prst="rect">
            <a:avLst/>
          </a:prstGeom>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字节跳动ByteDance-PPT-0724-03.jpg" descr="字节跳动ByteDance-PPT-0724-03.jpg"/>
          <p:cNvPicPr>
            <a:picLocks noChangeAspect="1"/>
          </p:cNvPicPr>
          <p:nvPr/>
        </p:nvPicPr>
        <p:blipFill>
          <a:blip r:embed="rId1"/>
          <a:stretch>
            <a:fillRect/>
          </a:stretch>
        </p:blipFill>
        <p:spPr>
          <a:xfrm>
            <a:off x="21622" y="-1"/>
            <a:ext cx="24362345" cy="13716001"/>
          </a:xfrm>
          <a:prstGeom prst="rect">
            <a:avLst/>
          </a:prstGeom>
          <a:ln w="12700">
            <a:miter lim="400000"/>
            <a:headEnd/>
            <a:tailEnd/>
          </a:ln>
        </p:spPr>
      </p:pic>
      <p:sp>
        <p:nvSpPr>
          <p:cNvPr id="138" name="为什么要做RTC？"/>
          <p:cNvSpPr txBox="1"/>
          <p:nvPr/>
        </p:nvSpPr>
        <p:spPr>
          <a:xfrm>
            <a:off x="803872" y="1400144"/>
            <a:ext cx="4692650"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r>
              <a:rPr lang="zh-CN"/>
              <a:t>网络抓包工具</a:t>
            </a:r>
            <a:endParaRPr lang="zh-CN"/>
          </a:p>
        </p:txBody>
      </p:sp>
      <p:sp>
        <p:nvSpPr>
          <p:cNvPr id="5" name="文本框 4"/>
          <p:cNvSpPr txBox="1"/>
          <p:nvPr/>
        </p:nvSpPr>
        <p:spPr>
          <a:xfrm>
            <a:off x="15218410" y="2425383"/>
            <a:ext cx="8787765" cy="1024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CN" sz="6000" b="1" i="0" u="none" strike="noStrike" cap="none" spc="0" normalizeH="0" baseline="0">
                <a:ln>
                  <a:noFill/>
                </a:ln>
                <a:solidFill>
                  <a:srgbClr val="000000"/>
                </a:solidFill>
                <a:effectLst/>
                <a:uFillTx/>
                <a:latin typeface="Helvetica Neue"/>
                <a:ea typeface="Helvetica Neue"/>
                <a:cs typeface="Helvetica Neue"/>
                <a:sym typeface="Helvetica Neue"/>
              </a:rPr>
              <a:t>TCP</a:t>
            </a:r>
            <a:r>
              <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rPr>
              <a:t>抓包四次挥手</a:t>
            </a:r>
            <a:endPar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31" name="文本框 30"/>
          <p:cNvSpPr txBox="1"/>
          <p:nvPr/>
        </p:nvSpPr>
        <p:spPr>
          <a:xfrm>
            <a:off x="1308735" y="3450590"/>
            <a:ext cx="7865745" cy="706755"/>
          </a:xfrm>
          <a:prstGeom prst="rect">
            <a:avLst/>
          </a:prstGeom>
          <a:noFill/>
        </p:spPr>
        <p:txBody>
          <a:bodyPr wrap="square" rtlCol="0">
            <a:spAutoFit/>
          </a:bodyPr>
          <a:p>
            <a:pPr algn="l"/>
            <a:r>
              <a:rPr lang="en-US" altLang="zh-CN" sz="4000" dirty="0">
                <a:solidFill>
                  <a:srgbClr val="014D9F"/>
                </a:solidFill>
                <a:latin typeface="造字工房尚黑 G0v1 粗体" pitchFamily="50" charset="-122"/>
                <a:ea typeface="造字工房尚黑 G0v1 粗体" pitchFamily="50" charset="-122"/>
              </a:rPr>
              <a:t>4</a:t>
            </a:r>
            <a:r>
              <a:rPr lang="zh-CN" altLang="en-US" sz="4000" dirty="0">
                <a:solidFill>
                  <a:srgbClr val="014D9F"/>
                </a:solidFill>
                <a:latin typeface="造字工房尚黑 G0v1 粗体" pitchFamily="50" charset="-122"/>
                <a:ea typeface="造字工房尚黑 G0v1 粗体" pitchFamily="50" charset="-122"/>
              </a:rPr>
              <a:t>次挥手之</a:t>
            </a:r>
            <a:r>
              <a:rPr lang="en-US" altLang="zh-CN" sz="4000" dirty="0">
                <a:solidFill>
                  <a:srgbClr val="014D9F"/>
                </a:solidFill>
                <a:latin typeface="造字工房尚黑 G0v1 粗体" pitchFamily="50" charset="-122"/>
                <a:ea typeface="造字工房尚黑 G0v1 粗体" pitchFamily="50" charset="-122"/>
              </a:rPr>
              <a:t>ACK</a:t>
            </a:r>
            <a:endParaRPr lang="en-US" altLang="zh-CN" sz="4000" dirty="0">
              <a:solidFill>
                <a:srgbClr val="014D9F"/>
              </a:solidFill>
              <a:latin typeface="造字工房尚黑 G0v1 粗体" pitchFamily="50" charset="-122"/>
              <a:ea typeface="造字工房尚黑 G0v1 粗体" pitchFamily="50" charset="-122"/>
            </a:endParaRPr>
          </a:p>
        </p:txBody>
      </p:sp>
      <p:pic>
        <p:nvPicPr>
          <p:cNvPr id="2" name="图片 1"/>
          <p:cNvPicPr>
            <a:picLocks noChangeAspect="1"/>
          </p:cNvPicPr>
          <p:nvPr/>
        </p:nvPicPr>
        <p:blipFill>
          <a:blip r:embed="rId2"/>
          <a:stretch>
            <a:fillRect/>
          </a:stretch>
        </p:blipFill>
        <p:spPr>
          <a:xfrm>
            <a:off x="1074420" y="4157345"/>
            <a:ext cx="18169890" cy="9084945"/>
          </a:xfrm>
          <a:prstGeom prst="rect">
            <a:avLst/>
          </a:prstGeom>
        </p:spPr>
      </p:pic>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 name="字节跳动ByteDance-PPT-0724-02.jpg" descr="字节跳动ByteDance-PPT-0724-02.jpg"/>
          <p:cNvPicPr>
            <a:picLocks noChangeAspect="1"/>
          </p:cNvPicPr>
          <p:nvPr/>
        </p:nvPicPr>
        <p:blipFill>
          <a:blip r:embed="rId1"/>
          <a:stretch>
            <a:fillRect/>
          </a:stretch>
        </p:blipFill>
        <p:spPr>
          <a:xfrm>
            <a:off x="10827" y="-1"/>
            <a:ext cx="24362345" cy="13716001"/>
          </a:xfrm>
          <a:prstGeom prst="rect">
            <a:avLst/>
          </a:prstGeom>
          <a:ln w="12700">
            <a:miter lim="400000"/>
            <a:headEnd/>
            <a:tailEnd/>
          </a:ln>
        </p:spPr>
      </p:pic>
      <p:sp>
        <p:nvSpPr>
          <p:cNvPr id="141" name="如何做RTC？"/>
          <p:cNvSpPr txBox="1"/>
          <p:nvPr/>
        </p:nvSpPr>
        <p:spPr>
          <a:xfrm>
            <a:off x="8481567" y="6076316"/>
            <a:ext cx="7999730" cy="1563370"/>
          </a:xfrm>
          <a:prstGeom prst="rect">
            <a:avLst/>
          </a:prstGeom>
          <a:ln w="12700">
            <a:miter lim="400000"/>
          </a:ln>
        </p:spPr>
        <p:txBody>
          <a:bodyPr wrap="none" lIns="50800" tIns="50800" rIns="50800" bIns="50800" anchor="ctr">
            <a:spAutoFit/>
          </a:bodyPr>
          <a:lstStyle>
            <a:lvl1pPr algn="l">
              <a:defRPr sz="9500">
                <a:solidFill>
                  <a:srgbClr val="FFFFFF"/>
                </a:solidFill>
              </a:defRPr>
            </a:lvl1pPr>
          </a:lstStyle>
          <a:p>
            <a:r>
              <a:rPr lang="en-US"/>
              <a:t>Websocket</a:t>
            </a:r>
            <a:r>
              <a:rPr lang="zh-CN" altLang="en-US"/>
              <a:t>技术</a:t>
            </a:r>
            <a:endParaRPr lang="zh-CN" altLang="en-US"/>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字节跳动ByteDance-PPT-0724-03.jpg" descr="字节跳动ByteDance-PPT-0724-03.jpg"/>
          <p:cNvPicPr>
            <a:picLocks noChangeAspect="1"/>
          </p:cNvPicPr>
          <p:nvPr/>
        </p:nvPicPr>
        <p:blipFill>
          <a:blip r:embed="rId1"/>
          <a:stretch>
            <a:fillRect/>
          </a:stretch>
        </p:blipFill>
        <p:spPr>
          <a:xfrm>
            <a:off x="10827" y="-1"/>
            <a:ext cx="24362345" cy="13716001"/>
          </a:xfrm>
          <a:prstGeom prst="rect">
            <a:avLst/>
          </a:prstGeom>
          <a:ln w="12700">
            <a:miter lim="400000"/>
            <a:headEnd/>
            <a:tailEnd/>
          </a:ln>
        </p:spPr>
      </p:pic>
      <p:sp>
        <p:nvSpPr>
          <p:cNvPr id="138" name="为什么要做RTC？"/>
          <p:cNvSpPr txBox="1"/>
          <p:nvPr/>
        </p:nvSpPr>
        <p:spPr>
          <a:xfrm>
            <a:off x="803872" y="1400144"/>
            <a:ext cx="508952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r>
              <a:rPr lang="en-US" altLang="zh-CN"/>
              <a:t>websocket</a:t>
            </a:r>
            <a:r>
              <a:rPr lang="zh-CN" altLang="en-US"/>
              <a:t>技术</a:t>
            </a:r>
            <a:endParaRPr lang="zh-CN" altLang="en-US"/>
          </a:p>
        </p:txBody>
      </p:sp>
      <p:sp>
        <p:nvSpPr>
          <p:cNvPr id="2" name="文本框 1"/>
          <p:cNvSpPr txBox="1"/>
          <p:nvPr/>
        </p:nvSpPr>
        <p:spPr>
          <a:xfrm>
            <a:off x="15218410" y="2425383"/>
            <a:ext cx="8787765" cy="1024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CN" sz="6000" b="1" i="0" u="none" strike="noStrike" cap="none" spc="0" normalizeH="0" baseline="0">
                <a:ln>
                  <a:noFill/>
                </a:ln>
                <a:solidFill>
                  <a:srgbClr val="000000"/>
                </a:solidFill>
                <a:effectLst/>
                <a:uFillTx/>
                <a:latin typeface="Helvetica Neue"/>
                <a:ea typeface="Helvetica Neue"/>
                <a:cs typeface="Helvetica Neue"/>
                <a:sym typeface="Helvetica Neue"/>
              </a:rPr>
              <a:t>websocket</a:t>
            </a:r>
            <a:r>
              <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rPr>
              <a:t>的前世今生</a:t>
            </a:r>
            <a:endPar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pic>
        <p:nvPicPr>
          <p:cNvPr id="5" name="图片 4"/>
          <p:cNvPicPr>
            <a:picLocks noChangeAspect="1"/>
          </p:cNvPicPr>
          <p:nvPr/>
        </p:nvPicPr>
        <p:blipFill>
          <a:blip r:embed="rId2"/>
          <a:stretch>
            <a:fillRect/>
          </a:stretch>
        </p:blipFill>
        <p:spPr>
          <a:xfrm>
            <a:off x="963295" y="4774565"/>
            <a:ext cx="9966325" cy="6339205"/>
          </a:xfrm>
          <a:prstGeom prst="rect">
            <a:avLst/>
          </a:prstGeom>
        </p:spPr>
      </p:pic>
      <p:pic>
        <p:nvPicPr>
          <p:cNvPr id="7" name="图片 6"/>
          <p:cNvPicPr>
            <a:picLocks noChangeAspect="1"/>
          </p:cNvPicPr>
          <p:nvPr/>
        </p:nvPicPr>
        <p:blipFill>
          <a:blip r:embed="rId3"/>
          <a:stretch>
            <a:fillRect/>
          </a:stretch>
        </p:blipFill>
        <p:spPr>
          <a:xfrm>
            <a:off x="11506200" y="5096510"/>
            <a:ext cx="12322810" cy="6017895"/>
          </a:xfrm>
          <a:prstGeom prst="rect">
            <a:avLst/>
          </a:prstGeom>
        </p:spPr>
      </p:pic>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字节跳动ByteDance-PPT-0724-03.jpg" descr="字节跳动ByteDance-PPT-0724-03.jpg"/>
          <p:cNvPicPr>
            <a:picLocks noChangeAspect="1"/>
          </p:cNvPicPr>
          <p:nvPr/>
        </p:nvPicPr>
        <p:blipFill>
          <a:blip r:embed="rId1"/>
          <a:stretch>
            <a:fillRect/>
          </a:stretch>
        </p:blipFill>
        <p:spPr>
          <a:xfrm>
            <a:off x="10827" y="129539"/>
            <a:ext cx="24362345" cy="13716001"/>
          </a:xfrm>
          <a:prstGeom prst="rect">
            <a:avLst/>
          </a:prstGeom>
          <a:ln w="12700">
            <a:miter lim="400000"/>
            <a:headEnd/>
            <a:tailEnd/>
          </a:ln>
        </p:spPr>
      </p:pic>
      <p:sp>
        <p:nvSpPr>
          <p:cNvPr id="138" name="为什么要做RTC？"/>
          <p:cNvSpPr txBox="1"/>
          <p:nvPr/>
        </p:nvSpPr>
        <p:spPr>
          <a:xfrm>
            <a:off x="803872" y="1400144"/>
            <a:ext cx="508952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r>
              <a:rPr lang="en-US" altLang="zh-CN"/>
              <a:t>websocket</a:t>
            </a:r>
            <a:r>
              <a:rPr lang="zh-CN" altLang="en-US"/>
              <a:t>技术</a:t>
            </a:r>
            <a:endParaRPr lang="zh-CN" altLang="en-US"/>
          </a:p>
        </p:txBody>
      </p:sp>
      <p:pic>
        <p:nvPicPr>
          <p:cNvPr id="2" name="图片 1"/>
          <p:cNvPicPr>
            <a:picLocks noChangeAspect="1"/>
          </p:cNvPicPr>
          <p:nvPr/>
        </p:nvPicPr>
        <p:blipFill>
          <a:blip r:embed="rId2"/>
          <a:stretch>
            <a:fillRect/>
          </a:stretch>
        </p:blipFill>
        <p:spPr>
          <a:xfrm>
            <a:off x="1503680" y="3844290"/>
            <a:ext cx="9723120" cy="7427595"/>
          </a:xfrm>
          <a:prstGeom prst="rect">
            <a:avLst/>
          </a:prstGeom>
        </p:spPr>
      </p:pic>
      <p:pic>
        <p:nvPicPr>
          <p:cNvPr id="3" name="图片 2"/>
          <p:cNvPicPr>
            <a:picLocks noChangeAspect="1"/>
          </p:cNvPicPr>
          <p:nvPr/>
        </p:nvPicPr>
        <p:blipFill>
          <a:blip r:embed="rId3"/>
          <a:stretch>
            <a:fillRect/>
          </a:stretch>
        </p:blipFill>
        <p:spPr>
          <a:xfrm>
            <a:off x="11720830" y="5610860"/>
            <a:ext cx="11809095" cy="4787900"/>
          </a:xfrm>
          <a:prstGeom prst="rect">
            <a:avLst/>
          </a:prstGeom>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字节跳动ByteDance-PPT-0724-03.jpg" descr="字节跳动ByteDance-PPT-0724-03.jpg"/>
          <p:cNvPicPr>
            <a:picLocks noChangeAspect="1"/>
          </p:cNvPicPr>
          <p:nvPr/>
        </p:nvPicPr>
        <p:blipFill>
          <a:blip r:embed="rId1"/>
          <a:stretch>
            <a:fillRect/>
          </a:stretch>
        </p:blipFill>
        <p:spPr>
          <a:xfrm>
            <a:off x="21622" y="-1"/>
            <a:ext cx="24362345" cy="13716001"/>
          </a:xfrm>
          <a:prstGeom prst="rect">
            <a:avLst/>
          </a:prstGeom>
          <a:ln w="12700">
            <a:miter lim="400000"/>
            <a:headEnd/>
            <a:tailEnd/>
          </a:ln>
        </p:spPr>
      </p:pic>
      <p:sp>
        <p:nvSpPr>
          <p:cNvPr id="138" name="为什么要做RTC？"/>
          <p:cNvSpPr txBox="1"/>
          <p:nvPr/>
        </p:nvSpPr>
        <p:spPr>
          <a:xfrm>
            <a:off x="803872" y="1400144"/>
            <a:ext cx="508952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r>
              <a:rPr lang="en-US" altLang="zh-CN"/>
              <a:t>websocket</a:t>
            </a:r>
            <a:r>
              <a:rPr lang="zh-CN" altLang="en-US"/>
              <a:t>技术</a:t>
            </a:r>
            <a:endParaRPr lang="zh-CN" altLang="en-US"/>
          </a:p>
        </p:txBody>
      </p:sp>
      <p:pic>
        <p:nvPicPr>
          <p:cNvPr id="2" name="图片 1"/>
          <p:cNvPicPr>
            <a:picLocks noChangeAspect="1"/>
          </p:cNvPicPr>
          <p:nvPr/>
        </p:nvPicPr>
        <p:blipFill>
          <a:blip r:embed="rId2"/>
          <a:stretch>
            <a:fillRect/>
          </a:stretch>
        </p:blipFill>
        <p:spPr>
          <a:xfrm>
            <a:off x="9614535" y="3268345"/>
            <a:ext cx="13345795" cy="8443595"/>
          </a:xfrm>
          <a:prstGeom prst="rect">
            <a:avLst/>
          </a:prstGeom>
        </p:spPr>
      </p:pic>
      <p:pic>
        <p:nvPicPr>
          <p:cNvPr id="3" name="图片 2"/>
          <p:cNvPicPr>
            <a:picLocks noChangeAspect="1"/>
          </p:cNvPicPr>
          <p:nvPr/>
        </p:nvPicPr>
        <p:blipFill>
          <a:blip r:embed="rId3"/>
          <a:stretch>
            <a:fillRect/>
          </a:stretch>
        </p:blipFill>
        <p:spPr>
          <a:xfrm>
            <a:off x="803910" y="3268345"/>
            <a:ext cx="7606030" cy="9305290"/>
          </a:xfrm>
          <a:prstGeom prst="rect">
            <a:avLst/>
          </a:prstGeom>
        </p:spPr>
      </p:pic>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字节跳动ByteDance-PPT-0724-03.jpg" descr="字节跳动ByteDance-PPT-0724-03.jpg"/>
          <p:cNvPicPr>
            <a:picLocks noChangeAspect="1"/>
          </p:cNvPicPr>
          <p:nvPr/>
        </p:nvPicPr>
        <p:blipFill>
          <a:blip r:embed="rId1"/>
          <a:stretch>
            <a:fillRect/>
          </a:stretch>
        </p:blipFill>
        <p:spPr>
          <a:xfrm>
            <a:off x="10827" y="-1"/>
            <a:ext cx="24362345" cy="13716001"/>
          </a:xfrm>
          <a:prstGeom prst="rect">
            <a:avLst/>
          </a:prstGeom>
          <a:ln w="12700">
            <a:miter lim="400000"/>
            <a:headEnd/>
            <a:tailEnd/>
          </a:ln>
        </p:spPr>
      </p:pic>
      <p:sp>
        <p:nvSpPr>
          <p:cNvPr id="138" name="为什么要做RTC？"/>
          <p:cNvSpPr txBox="1"/>
          <p:nvPr/>
        </p:nvSpPr>
        <p:spPr>
          <a:xfrm>
            <a:off x="803872" y="1400144"/>
            <a:ext cx="508952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r>
              <a:rPr lang="en-US" altLang="zh-CN"/>
              <a:t>websocket</a:t>
            </a:r>
            <a:r>
              <a:rPr lang="zh-CN" altLang="en-US"/>
              <a:t>技术</a:t>
            </a:r>
            <a:endParaRPr lang="zh-CN" altLang="en-US"/>
          </a:p>
        </p:txBody>
      </p:sp>
      <p:sp>
        <p:nvSpPr>
          <p:cNvPr id="2" name="文本框 1"/>
          <p:cNvSpPr txBox="1"/>
          <p:nvPr/>
        </p:nvSpPr>
        <p:spPr>
          <a:xfrm>
            <a:off x="15218410" y="2425383"/>
            <a:ext cx="8787765" cy="1024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CN" sz="6000" b="1" i="0" u="none" strike="noStrike" cap="none" spc="0" normalizeH="0" baseline="0">
                <a:ln>
                  <a:noFill/>
                </a:ln>
                <a:solidFill>
                  <a:srgbClr val="000000"/>
                </a:solidFill>
                <a:effectLst/>
                <a:uFillTx/>
                <a:latin typeface="Helvetica Neue"/>
                <a:ea typeface="Helvetica Neue"/>
                <a:cs typeface="Helvetica Neue"/>
                <a:sym typeface="Helvetica Neue"/>
              </a:rPr>
              <a:t>websocket</a:t>
            </a:r>
            <a:r>
              <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rPr>
              <a:t>的工作原理</a:t>
            </a:r>
            <a:endPar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pic>
        <p:nvPicPr>
          <p:cNvPr id="3" name="图片 2"/>
          <p:cNvPicPr>
            <a:picLocks noChangeAspect="1"/>
          </p:cNvPicPr>
          <p:nvPr/>
        </p:nvPicPr>
        <p:blipFill>
          <a:blip r:embed="rId2"/>
          <a:stretch>
            <a:fillRect/>
          </a:stretch>
        </p:blipFill>
        <p:spPr>
          <a:xfrm>
            <a:off x="-164465" y="4074160"/>
            <a:ext cx="12611735" cy="7439660"/>
          </a:xfrm>
          <a:prstGeom prst="rect">
            <a:avLst/>
          </a:prstGeom>
        </p:spPr>
      </p:pic>
      <p:sp>
        <p:nvSpPr>
          <p:cNvPr id="143" name="并不是所有浏览器都支持websocket协议  ：（…"/>
          <p:cNvSpPr txBox="1"/>
          <p:nvPr/>
        </p:nvSpPr>
        <p:spPr>
          <a:xfrm>
            <a:off x="13222605" y="4289425"/>
            <a:ext cx="10268585" cy="7672705"/>
          </a:xfrm>
          <a:prstGeom prst="rect">
            <a:avLst/>
          </a:prstGeom>
          <a:ln w="12700">
            <a:miter lim="400000"/>
          </a:ln>
        </p:spPr>
        <p:txBody>
          <a:bodyPr wrap="square" lIns="50800" tIns="50800" rIns="50800" bIns="50800" anchor="ctr">
            <a:spAutoFit/>
          </a:bodyPr>
          <a:p>
            <a:pPr algn="l">
              <a:lnSpc>
                <a:spcPct val="200000"/>
              </a:lnSpc>
            </a:pPr>
            <a:r>
              <a:rPr lang="en-US" sz="3600"/>
              <a:t>1、客户端：申请协议升级</a:t>
            </a:r>
            <a:endParaRPr lang="en-US" sz="3600"/>
          </a:p>
          <a:p>
            <a:pPr algn="l">
              <a:lnSpc>
                <a:spcPct val="200000"/>
              </a:lnSpc>
            </a:pPr>
            <a:r>
              <a:rPr lang="en-US"/>
              <a:t>	</a:t>
            </a:r>
            <a:r>
              <a:t>GET / HTTP/1.1</a:t>
            </a:r>
          </a:p>
          <a:p>
            <a:pPr algn="l">
              <a:lnSpc>
                <a:spcPct val="200000"/>
              </a:lnSpc>
            </a:pPr>
            <a:r>
              <a:rPr lang="en-US"/>
              <a:t>	</a:t>
            </a:r>
            <a:r>
              <a:t>Host: localhost:8080</a:t>
            </a:r>
          </a:p>
          <a:p>
            <a:pPr algn="l">
              <a:lnSpc>
                <a:spcPct val="200000"/>
              </a:lnSpc>
            </a:pPr>
            <a:r>
              <a:rPr lang="en-US"/>
              <a:t>	</a:t>
            </a:r>
            <a:r>
              <a:t>Origin: http://127.0.0.1:3000</a:t>
            </a:r>
          </a:p>
          <a:p>
            <a:pPr algn="l">
              <a:lnSpc>
                <a:spcPct val="200000"/>
              </a:lnSpc>
            </a:pPr>
            <a:r>
              <a:rPr lang="en-US"/>
              <a:t>	</a:t>
            </a:r>
            <a:r>
              <a:t>Connection: Upgrade</a:t>
            </a:r>
          </a:p>
          <a:p>
            <a:pPr algn="l">
              <a:lnSpc>
                <a:spcPct val="200000"/>
              </a:lnSpc>
            </a:pPr>
            <a:r>
              <a:rPr lang="en-US"/>
              <a:t>	</a:t>
            </a:r>
            <a:r>
              <a:t>Upgrade: websocket</a:t>
            </a:r>
          </a:p>
          <a:p>
            <a:pPr algn="l">
              <a:lnSpc>
                <a:spcPct val="200000"/>
              </a:lnSpc>
            </a:pPr>
            <a:r>
              <a:rPr lang="en-US"/>
              <a:t>	</a:t>
            </a:r>
            <a:r>
              <a:t>Sec-WebSocket-Version: 13</a:t>
            </a:r>
          </a:p>
          <a:p>
            <a:pPr algn="l">
              <a:lnSpc>
                <a:spcPct val="200000"/>
              </a:lnSpc>
            </a:pPr>
            <a:r>
              <a:rPr lang="en-US"/>
              <a:t>	</a:t>
            </a:r>
            <a:r>
              <a:t>Sec-WebSocket-Key: w4v7O6xFTi36lq3RNcgctw==</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字节跳动ByteDance-PPT-0724-03.jpg" descr="字节跳动ByteDance-PPT-0724-03.jpg"/>
          <p:cNvPicPr>
            <a:picLocks noChangeAspect="1"/>
          </p:cNvPicPr>
          <p:nvPr/>
        </p:nvPicPr>
        <p:blipFill>
          <a:blip r:embed="rId1"/>
          <a:stretch>
            <a:fillRect/>
          </a:stretch>
        </p:blipFill>
        <p:spPr>
          <a:xfrm>
            <a:off x="21622" y="-1"/>
            <a:ext cx="24362345" cy="13716001"/>
          </a:xfrm>
          <a:prstGeom prst="rect">
            <a:avLst/>
          </a:prstGeom>
          <a:ln w="12700">
            <a:miter lim="400000"/>
            <a:headEnd/>
            <a:tailEnd/>
          </a:ln>
        </p:spPr>
      </p:pic>
      <p:sp>
        <p:nvSpPr>
          <p:cNvPr id="131" name="什么是RTC？"/>
          <p:cNvSpPr txBox="1"/>
          <p:nvPr/>
        </p:nvSpPr>
        <p:spPr>
          <a:xfrm>
            <a:off x="802319" y="1400662"/>
            <a:ext cx="698817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r>
              <a:rPr lang="zh-CN"/>
              <a:t>计算机网络技术简介</a:t>
            </a:r>
            <a:endParaRPr lang="zh-CN"/>
          </a:p>
        </p:txBody>
      </p:sp>
      <p:sp>
        <p:nvSpPr>
          <p:cNvPr id="46" name="任意多边形 36"/>
          <p:cNvSpPr/>
          <p:nvPr>
            <p:custDataLst>
              <p:tags r:id="rId2"/>
            </p:custDataLst>
          </p:nvPr>
        </p:nvSpPr>
        <p:spPr bwMode="auto">
          <a:xfrm>
            <a:off x="8370252" y="6430345"/>
            <a:ext cx="1866370" cy="1866373"/>
          </a:xfrm>
          <a:custGeom>
            <a:avLst/>
            <a:gdLst/>
            <a:ahLst/>
            <a:cxnLst>
              <a:cxn ang="0">
                <a:pos x="432" y="906"/>
              </a:cxn>
              <a:cxn ang="0">
                <a:pos x="490" y="906"/>
              </a:cxn>
              <a:cxn ang="0">
                <a:pos x="906" y="490"/>
              </a:cxn>
              <a:cxn ang="0">
                <a:pos x="906" y="432"/>
              </a:cxn>
              <a:cxn ang="0">
                <a:pos x="490" y="16"/>
              </a:cxn>
              <a:cxn ang="0">
                <a:pos x="432" y="16"/>
              </a:cxn>
              <a:cxn ang="0">
                <a:pos x="16" y="432"/>
              </a:cxn>
              <a:cxn ang="0">
                <a:pos x="16" y="490"/>
              </a:cxn>
              <a:cxn ang="0">
                <a:pos x="432" y="906"/>
              </a:cxn>
            </a:cxnLst>
            <a:rect l="0" t="0" r="r" b="b"/>
            <a:pathLst>
              <a:path w="922" h="922">
                <a:moveTo>
                  <a:pt x="432" y="906"/>
                </a:moveTo>
                <a:cubicBezTo>
                  <a:pt x="448" y="922"/>
                  <a:pt x="474" y="922"/>
                  <a:pt x="490" y="906"/>
                </a:cubicBezTo>
                <a:cubicBezTo>
                  <a:pt x="906" y="490"/>
                  <a:pt x="906" y="490"/>
                  <a:pt x="906" y="490"/>
                </a:cubicBezTo>
                <a:cubicBezTo>
                  <a:pt x="922" y="474"/>
                  <a:pt x="922" y="448"/>
                  <a:pt x="906" y="432"/>
                </a:cubicBezTo>
                <a:cubicBezTo>
                  <a:pt x="490" y="16"/>
                  <a:pt x="490" y="16"/>
                  <a:pt x="490" y="16"/>
                </a:cubicBezTo>
                <a:cubicBezTo>
                  <a:pt x="474" y="0"/>
                  <a:pt x="448" y="0"/>
                  <a:pt x="432" y="16"/>
                </a:cubicBezTo>
                <a:cubicBezTo>
                  <a:pt x="16" y="432"/>
                  <a:pt x="16" y="432"/>
                  <a:pt x="16" y="432"/>
                </a:cubicBezTo>
                <a:cubicBezTo>
                  <a:pt x="0" y="448"/>
                  <a:pt x="0" y="474"/>
                  <a:pt x="16" y="490"/>
                </a:cubicBezTo>
                <a:lnTo>
                  <a:pt x="432" y="906"/>
                </a:lnTo>
                <a:close/>
              </a:path>
            </a:pathLst>
          </a:custGeom>
          <a:solidFill>
            <a:srgbClr val="69A35B">
              <a:lumMod val="75000"/>
            </a:srgbClr>
          </a:solidFill>
          <a:ln w="9525">
            <a:noFill/>
            <a:round/>
          </a:ln>
        </p:spPr>
        <p:txBody>
          <a:bodyPr anchor="ctr"/>
          <a:lstStyle/>
          <a:p>
            <a:pPr algn="ctr">
              <a:lnSpc>
                <a:spcPct val="120000"/>
              </a:lnSpc>
            </a:pPr>
            <a:endParaRPr>
              <a:latin typeface="微软雅黑" panose="020B0503020204020204" charset="-122"/>
              <a:ea typeface="微软雅黑" panose="020B0503020204020204" charset="-122"/>
            </a:endParaRPr>
          </a:p>
        </p:txBody>
      </p:sp>
      <p:sp>
        <p:nvSpPr>
          <p:cNvPr id="47" name="任意多边形 37"/>
          <p:cNvSpPr/>
          <p:nvPr>
            <p:custDataLst>
              <p:tags r:id="rId3"/>
            </p:custDataLst>
          </p:nvPr>
        </p:nvSpPr>
        <p:spPr bwMode="auto">
          <a:xfrm>
            <a:off x="8370252" y="6370715"/>
            <a:ext cx="1866370" cy="1866373"/>
          </a:xfrm>
          <a:custGeom>
            <a:avLst/>
            <a:gdLst/>
            <a:ahLst/>
            <a:cxnLst>
              <a:cxn ang="0">
                <a:pos x="432" y="906"/>
              </a:cxn>
              <a:cxn ang="0">
                <a:pos x="490" y="906"/>
              </a:cxn>
              <a:cxn ang="0">
                <a:pos x="906" y="490"/>
              </a:cxn>
              <a:cxn ang="0">
                <a:pos x="906" y="432"/>
              </a:cxn>
              <a:cxn ang="0">
                <a:pos x="490" y="16"/>
              </a:cxn>
              <a:cxn ang="0">
                <a:pos x="432" y="16"/>
              </a:cxn>
              <a:cxn ang="0">
                <a:pos x="16" y="432"/>
              </a:cxn>
              <a:cxn ang="0">
                <a:pos x="16" y="490"/>
              </a:cxn>
              <a:cxn ang="0">
                <a:pos x="432" y="906"/>
              </a:cxn>
            </a:cxnLst>
            <a:rect l="0" t="0" r="r" b="b"/>
            <a:pathLst>
              <a:path w="922" h="922">
                <a:moveTo>
                  <a:pt x="432" y="906"/>
                </a:moveTo>
                <a:cubicBezTo>
                  <a:pt x="448" y="922"/>
                  <a:pt x="474" y="922"/>
                  <a:pt x="490" y="906"/>
                </a:cubicBezTo>
                <a:cubicBezTo>
                  <a:pt x="906" y="490"/>
                  <a:pt x="906" y="490"/>
                  <a:pt x="906" y="490"/>
                </a:cubicBezTo>
                <a:cubicBezTo>
                  <a:pt x="922" y="474"/>
                  <a:pt x="922" y="448"/>
                  <a:pt x="906" y="432"/>
                </a:cubicBezTo>
                <a:cubicBezTo>
                  <a:pt x="490" y="16"/>
                  <a:pt x="490" y="16"/>
                  <a:pt x="490" y="16"/>
                </a:cubicBezTo>
                <a:cubicBezTo>
                  <a:pt x="474" y="0"/>
                  <a:pt x="448" y="0"/>
                  <a:pt x="432" y="16"/>
                </a:cubicBezTo>
                <a:cubicBezTo>
                  <a:pt x="16" y="432"/>
                  <a:pt x="16" y="432"/>
                  <a:pt x="16" y="432"/>
                </a:cubicBezTo>
                <a:cubicBezTo>
                  <a:pt x="0" y="448"/>
                  <a:pt x="0" y="474"/>
                  <a:pt x="16" y="490"/>
                </a:cubicBezTo>
                <a:lnTo>
                  <a:pt x="432" y="906"/>
                </a:lnTo>
                <a:close/>
              </a:path>
            </a:pathLst>
          </a:custGeom>
          <a:solidFill>
            <a:srgbClr val="69A35B"/>
          </a:solidFill>
          <a:ln w="9525">
            <a:noFill/>
            <a:round/>
          </a:ln>
        </p:spPr>
        <p:txBody>
          <a:bodyPr anchor="ctr"/>
          <a:lstStyle/>
          <a:p>
            <a:pPr algn="ctr">
              <a:lnSpc>
                <a:spcPct val="120000"/>
              </a:lnSpc>
            </a:pPr>
            <a:endParaRPr>
              <a:latin typeface="微软雅黑" panose="020B0503020204020204" charset="-122"/>
              <a:ea typeface="微软雅黑" panose="020B0503020204020204" charset="-122"/>
            </a:endParaRPr>
          </a:p>
        </p:txBody>
      </p:sp>
      <p:sp>
        <p:nvSpPr>
          <p:cNvPr id="62" name="任意多边形 36"/>
          <p:cNvSpPr/>
          <p:nvPr>
            <p:custDataLst>
              <p:tags r:id="rId4"/>
            </p:custDataLst>
          </p:nvPr>
        </p:nvSpPr>
        <p:spPr bwMode="auto">
          <a:xfrm>
            <a:off x="13222815" y="6430345"/>
            <a:ext cx="1866370" cy="1866373"/>
          </a:xfrm>
          <a:custGeom>
            <a:avLst/>
            <a:gdLst/>
            <a:ahLst/>
            <a:cxnLst>
              <a:cxn ang="0">
                <a:pos x="432" y="906"/>
              </a:cxn>
              <a:cxn ang="0">
                <a:pos x="490" y="906"/>
              </a:cxn>
              <a:cxn ang="0">
                <a:pos x="906" y="490"/>
              </a:cxn>
              <a:cxn ang="0">
                <a:pos x="906" y="432"/>
              </a:cxn>
              <a:cxn ang="0">
                <a:pos x="490" y="16"/>
              </a:cxn>
              <a:cxn ang="0">
                <a:pos x="432" y="16"/>
              </a:cxn>
              <a:cxn ang="0">
                <a:pos x="16" y="432"/>
              </a:cxn>
              <a:cxn ang="0">
                <a:pos x="16" y="490"/>
              </a:cxn>
              <a:cxn ang="0">
                <a:pos x="432" y="906"/>
              </a:cxn>
            </a:cxnLst>
            <a:rect l="0" t="0" r="r" b="b"/>
            <a:pathLst>
              <a:path w="922" h="922">
                <a:moveTo>
                  <a:pt x="432" y="906"/>
                </a:moveTo>
                <a:cubicBezTo>
                  <a:pt x="448" y="922"/>
                  <a:pt x="474" y="922"/>
                  <a:pt x="490" y="906"/>
                </a:cubicBezTo>
                <a:cubicBezTo>
                  <a:pt x="906" y="490"/>
                  <a:pt x="906" y="490"/>
                  <a:pt x="906" y="490"/>
                </a:cubicBezTo>
                <a:cubicBezTo>
                  <a:pt x="922" y="474"/>
                  <a:pt x="922" y="448"/>
                  <a:pt x="906" y="432"/>
                </a:cubicBezTo>
                <a:cubicBezTo>
                  <a:pt x="490" y="16"/>
                  <a:pt x="490" y="16"/>
                  <a:pt x="490" y="16"/>
                </a:cubicBezTo>
                <a:cubicBezTo>
                  <a:pt x="474" y="0"/>
                  <a:pt x="448" y="0"/>
                  <a:pt x="432" y="16"/>
                </a:cubicBezTo>
                <a:cubicBezTo>
                  <a:pt x="16" y="432"/>
                  <a:pt x="16" y="432"/>
                  <a:pt x="16" y="432"/>
                </a:cubicBezTo>
                <a:cubicBezTo>
                  <a:pt x="0" y="448"/>
                  <a:pt x="0" y="474"/>
                  <a:pt x="16" y="490"/>
                </a:cubicBezTo>
                <a:lnTo>
                  <a:pt x="432" y="906"/>
                </a:lnTo>
                <a:close/>
              </a:path>
            </a:pathLst>
          </a:custGeom>
          <a:solidFill>
            <a:srgbClr val="3498DB">
              <a:lumMod val="75000"/>
            </a:srgbClr>
          </a:solidFill>
          <a:ln w="9525">
            <a:noFill/>
            <a:round/>
          </a:ln>
        </p:spPr>
        <p:txBody>
          <a:bodyPr anchor="ctr"/>
          <a:lstStyle/>
          <a:p>
            <a:pPr algn="ctr">
              <a:lnSpc>
                <a:spcPct val="120000"/>
              </a:lnSpc>
            </a:pPr>
            <a:endParaRPr>
              <a:latin typeface="微软雅黑" panose="020B0503020204020204" charset="-122"/>
              <a:ea typeface="微软雅黑" panose="020B0503020204020204" charset="-122"/>
            </a:endParaRPr>
          </a:p>
        </p:txBody>
      </p:sp>
      <p:sp>
        <p:nvSpPr>
          <p:cNvPr id="63" name="任意多边形 37"/>
          <p:cNvSpPr/>
          <p:nvPr>
            <p:custDataLst>
              <p:tags r:id="rId5"/>
            </p:custDataLst>
          </p:nvPr>
        </p:nvSpPr>
        <p:spPr bwMode="auto">
          <a:xfrm>
            <a:off x="13222815" y="6370715"/>
            <a:ext cx="1866370" cy="1866373"/>
          </a:xfrm>
          <a:custGeom>
            <a:avLst/>
            <a:gdLst/>
            <a:ahLst/>
            <a:cxnLst>
              <a:cxn ang="0">
                <a:pos x="432" y="906"/>
              </a:cxn>
              <a:cxn ang="0">
                <a:pos x="490" y="906"/>
              </a:cxn>
              <a:cxn ang="0">
                <a:pos x="906" y="490"/>
              </a:cxn>
              <a:cxn ang="0">
                <a:pos x="906" y="432"/>
              </a:cxn>
              <a:cxn ang="0">
                <a:pos x="490" y="16"/>
              </a:cxn>
              <a:cxn ang="0">
                <a:pos x="432" y="16"/>
              </a:cxn>
              <a:cxn ang="0">
                <a:pos x="16" y="432"/>
              </a:cxn>
              <a:cxn ang="0">
                <a:pos x="16" y="490"/>
              </a:cxn>
              <a:cxn ang="0">
                <a:pos x="432" y="906"/>
              </a:cxn>
            </a:cxnLst>
            <a:rect l="0" t="0" r="r" b="b"/>
            <a:pathLst>
              <a:path w="922" h="922">
                <a:moveTo>
                  <a:pt x="432" y="906"/>
                </a:moveTo>
                <a:cubicBezTo>
                  <a:pt x="448" y="922"/>
                  <a:pt x="474" y="922"/>
                  <a:pt x="490" y="906"/>
                </a:cubicBezTo>
                <a:cubicBezTo>
                  <a:pt x="906" y="490"/>
                  <a:pt x="906" y="490"/>
                  <a:pt x="906" y="490"/>
                </a:cubicBezTo>
                <a:cubicBezTo>
                  <a:pt x="922" y="474"/>
                  <a:pt x="922" y="448"/>
                  <a:pt x="906" y="432"/>
                </a:cubicBezTo>
                <a:cubicBezTo>
                  <a:pt x="490" y="16"/>
                  <a:pt x="490" y="16"/>
                  <a:pt x="490" y="16"/>
                </a:cubicBezTo>
                <a:cubicBezTo>
                  <a:pt x="474" y="0"/>
                  <a:pt x="448" y="0"/>
                  <a:pt x="432" y="16"/>
                </a:cubicBezTo>
                <a:cubicBezTo>
                  <a:pt x="16" y="432"/>
                  <a:pt x="16" y="432"/>
                  <a:pt x="16" y="432"/>
                </a:cubicBezTo>
                <a:cubicBezTo>
                  <a:pt x="0" y="448"/>
                  <a:pt x="0" y="474"/>
                  <a:pt x="16" y="490"/>
                </a:cubicBezTo>
                <a:lnTo>
                  <a:pt x="432" y="906"/>
                </a:lnTo>
                <a:close/>
              </a:path>
            </a:pathLst>
          </a:custGeom>
          <a:solidFill>
            <a:srgbClr val="3498DB"/>
          </a:solidFill>
          <a:ln w="9525">
            <a:noFill/>
            <a:round/>
          </a:ln>
        </p:spPr>
        <p:txBody>
          <a:bodyPr anchor="ctr"/>
          <a:lstStyle/>
          <a:p>
            <a:pPr algn="ctr">
              <a:lnSpc>
                <a:spcPct val="120000"/>
              </a:lnSpc>
            </a:pPr>
            <a:endParaRPr>
              <a:latin typeface="微软雅黑" panose="020B0503020204020204" charset="-122"/>
              <a:ea typeface="微软雅黑" panose="020B0503020204020204" charset="-122"/>
            </a:endParaRPr>
          </a:p>
        </p:txBody>
      </p:sp>
      <p:sp>
        <p:nvSpPr>
          <p:cNvPr id="69" name="任意多边形: 形状 68"/>
          <p:cNvSpPr/>
          <p:nvPr>
            <p:custDataLst>
              <p:tags r:id="rId6"/>
            </p:custDataLst>
          </p:nvPr>
        </p:nvSpPr>
        <p:spPr>
          <a:xfrm rot="2174348">
            <a:off x="10057403" y="5227803"/>
            <a:ext cx="218948" cy="1321342"/>
          </a:xfrm>
          <a:custGeom>
            <a:avLst/>
            <a:gdLst>
              <a:gd name="connsiteX0" fmla="*/ 192643 w 192643"/>
              <a:gd name="connsiteY0" fmla="*/ 0 h 1056904"/>
              <a:gd name="connsiteX1" fmla="*/ 26389 w 192643"/>
              <a:gd name="connsiteY1" fmla="*/ 546265 h 1056904"/>
              <a:gd name="connsiteX2" fmla="*/ 2638 w 192643"/>
              <a:gd name="connsiteY2" fmla="*/ 1056904 h 1056904"/>
            </a:gdLst>
            <a:ahLst/>
            <a:cxnLst>
              <a:cxn ang="0">
                <a:pos x="connsiteX0" y="connsiteY0"/>
              </a:cxn>
              <a:cxn ang="0">
                <a:pos x="connsiteX1" y="connsiteY1"/>
              </a:cxn>
              <a:cxn ang="0">
                <a:pos x="connsiteX2" y="connsiteY2"/>
              </a:cxn>
            </a:cxnLst>
            <a:rect l="l" t="t" r="r" b="b"/>
            <a:pathLst>
              <a:path w="192643" h="1056904">
                <a:moveTo>
                  <a:pt x="192643" y="0"/>
                </a:moveTo>
                <a:cubicBezTo>
                  <a:pt x="125349" y="185057"/>
                  <a:pt x="58056" y="370114"/>
                  <a:pt x="26389" y="546265"/>
                </a:cubicBezTo>
                <a:cubicBezTo>
                  <a:pt x="-5278" y="722416"/>
                  <a:pt x="-1320" y="889660"/>
                  <a:pt x="2638" y="1056904"/>
                </a:cubicBezTo>
              </a:path>
            </a:pathLst>
          </a:custGeom>
          <a:noFill/>
          <a:ln w="38100" cap="flat" cmpd="sng" algn="ctr">
            <a:solidFill>
              <a:srgbClr val="000000">
                <a:lumMod val="65000"/>
                <a:lumOff val="35000"/>
              </a:srgbClr>
            </a:solidFill>
            <a:prstDash val="solid"/>
            <a:miter lim="800000"/>
            <a:headEnd type="triangle"/>
          </a:ln>
          <a:effectLst/>
        </p:spPr>
        <p:txBody>
          <a:bodyPr rtlCol="0" anchor="ctr"/>
          <a:lstStyle/>
          <a:p>
            <a:pPr algn="ctr"/>
            <a:endParaRPr lang="zh-CN" altLang="en-US">
              <a:latin typeface="微软雅黑" panose="020B0503020204020204" charset="-122"/>
              <a:ea typeface="微软雅黑" panose="020B0503020204020204" charset="-122"/>
            </a:endParaRPr>
          </a:p>
        </p:txBody>
      </p:sp>
      <p:sp>
        <p:nvSpPr>
          <p:cNvPr id="70" name="任意多边形: 形状 69"/>
          <p:cNvSpPr/>
          <p:nvPr>
            <p:custDataLst>
              <p:tags r:id="rId7"/>
            </p:custDataLst>
          </p:nvPr>
        </p:nvSpPr>
        <p:spPr>
          <a:xfrm rot="12824278">
            <a:off x="9965690" y="6606540"/>
            <a:ext cx="3366770" cy="2655570"/>
          </a:xfrm>
          <a:custGeom>
            <a:avLst/>
            <a:gdLst>
              <a:gd name="connsiteX0" fmla="*/ 192643 w 192643"/>
              <a:gd name="connsiteY0" fmla="*/ 0 h 1056904"/>
              <a:gd name="connsiteX1" fmla="*/ 26389 w 192643"/>
              <a:gd name="connsiteY1" fmla="*/ 546265 h 1056904"/>
              <a:gd name="connsiteX2" fmla="*/ 2638 w 192643"/>
              <a:gd name="connsiteY2" fmla="*/ 1056904 h 1056904"/>
            </a:gdLst>
            <a:ahLst/>
            <a:cxnLst>
              <a:cxn ang="0">
                <a:pos x="connsiteX0" y="connsiteY0"/>
              </a:cxn>
              <a:cxn ang="0">
                <a:pos x="connsiteX1" y="connsiteY1"/>
              </a:cxn>
              <a:cxn ang="0">
                <a:pos x="connsiteX2" y="connsiteY2"/>
              </a:cxn>
            </a:cxnLst>
            <a:rect l="l" t="t" r="r" b="b"/>
            <a:pathLst>
              <a:path w="192643" h="1056904">
                <a:moveTo>
                  <a:pt x="192643" y="0"/>
                </a:moveTo>
                <a:cubicBezTo>
                  <a:pt x="125349" y="185057"/>
                  <a:pt x="58056" y="370114"/>
                  <a:pt x="26389" y="546265"/>
                </a:cubicBezTo>
                <a:cubicBezTo>
                  <a:pt x="-5278" y="722416"/>
                  <a:pt x="-1320" y="889660"/>
                  <a:pt x="2638" y="1056904"/>
                </a:cubicBezTo>
              </a:path>
            </a:pathLst>
          </a:custGeom>
          <a:noFill/>
          <a:ln w="38100" cap="flat" cmpd="sng" algn="ctr">
            <a:solidFill>
              <a:srgbClr val="000000">
                <a:lumMod val="65000"/>
                <a:lumOff val="35000"/>
              </a:srgbClr>
            </a:solidFill>
            <a:prstDash val="solid"/>
            <a:miter lim="800000"/>
            <a:headEnd type="triangle"/>
          </a:ln>
          <a:effectLst/>
        </p:spPr>
        <p:txBody>
          <a:bodyPr rtlCol="0" anchor="ctr"/>
          <a:lstStyle/>
          <a:p>
            <a:pPr algn="ctr"/>
            <a:endParaRPr lang="zh-CN" altLang="en-US">
              <a:latin typeface="微软雅黑" panose="020B0503020204020204" charset="-122"/>
              <a:ea typeface="微软雅黑" panose="020B0503020204020204" charset="-122"/>
            </a:endParaRPr>
          </a:p>
        </p:txBody>
      </p:sp>
      <p:sp>
        <p:nvSpPr>
          <p:cNvPr id="84" name="任意多边形: 形状 83"/>
          <p:cNvSpPr/>
          <p:nvPr>
            <p:custDataLst>
              <p:tags r:id="rId8"/>
            </p:custDataLst>
          </p:nvPr>
        </p:nvSpPr>
        <p:spPr>
          <a:xfrm rot="7576894">
            <a:off x="13045620" y="5266981"/>
            <a:ext cx="218948" cy="1321342"/>
          </a:xfrm>
          <a:custGeom>
            <a:avLst/>
            <a:gdLst>
              <a:gd name="connsiteX0" fmla="*/ 192643 w 192643"/>
              <a:gd name="connsiteY0" fmla="*/ 0 h 1056904"/>
              <a:gd name="connsiteX1" fmla="*/ 26389 w 192643"/>
              <a:gd name="connsiteY1" fmla="*/ 546265 h 1056904"/>
              <a:gd name="connsiteX2" fmla="*/ 2638 w 192643"/>
              <a:gd name="connsiteY2" fmla="*/ 1056904 h 1056904"/>
            </a:gdLst>
            <a:ahLst/>
            <a:cxnLst>
              <a:cxn ang="0">
                <a:pos x="connsiteX0" y="connsiteY0"/>
              </a:cxn>
              <a:cxn ang="0">
                <a:pos x="connsiteX1" y="connsiteY1"/>
              </a:cxn>
              <a:cxn ang="0">
                <a:pos x="connsiteX2" y="connsiteY2"/>
              </a:cxn>
            </a:cxnLst>
            <a:rect l="l" t="t" r="r" b="b"/>
            <a:pathLst>
              <a:path w="192643" h="1056904">
                <a:moveTo>
                  <a:pt x="192643" y="0"/>
                </a:moveTo>
                <a:cubicBezTo>
                  <a:pt x="125349" y="185057"/>
                  <a:pt x="58056" y="370114"/>
                  <a:pt x="26389" y="546265"/>
                </a:cubicBezTo>
                <a:cubicBezTo>
                  <a:pt x="-5278" y="722416"/>
                  <a:pt x="-1320" y="889660"/>
                  <a:pt x="2638" y="1056904"/>
                </a:cubicBezTo>
              </a:path>
            </a:pathLst>
          </a:custGeom>
          <a:noFill/>
          <a:ln w="38100" cap="flat" cmpd="sng" algn="ctr">
            <a:solidFill>
              <a:srgbClr val="000000">
                <a:lumMod val="65000"/>
                <a:lumOff val="35000"/>
              </a:srgbClr>
            </a:solidFill>
            <a:prstDash val="solid"/>
            <a:miter lim="800000"/>
            <a:headEnd type="triangle"/>
          </a:ln>
          <a:effectLst/>
        </p:spPr>
        <p:txBody>
          <a:bodyPr rtlCol="0" anchor="ctr"/>
          <a:lstStyle/>
          <a:p>
            <a:pPr algn="ctr"/>
            <a:endParaRPr lang="zh-CN" altLang="en-US">
              <a:latin typeface="微软雅黑" panose="020B0503020204020204" charset="-122"/>
              <a:ea typeface="微软雅黑" panose="020B0503020204020204" charset="-122"/>
            </a:endParaRPr>
          </a:p>
        </p:txBody>
      </p:sp>
      <p:sp>
        <p:nvSpPr>
          <p:cNvPr id="85" name="任意多边形: 形状 84"/>
          <p:cNvSpPr/>
          <p:nvPr>
            <p:custDataLst>
              <p:tags r:id="rId9"/>
            </p:custDataLst>
          </p:nvPr>
        </p:nvSpPr>
        <p:spPr>
          <a:xfrm>
            <a:off x="9065273" y="7044304"/>
            <a:ext cx="476327" cy="519196"/>
          </a:xfrm>
          <a:custGeom>
            <a:avLst/>
            <a:gdLst>
              <a:gd name="connsiteX0" fmla="*/ 40563 w 381000"/>
              <a:gd name="connsiteY0" fmla="*/ 0 h 415290"/>
              <a:gd name="connsiteX1" fmla="*/ 340437 w 381000"/>
              <a:gd name="connsiteY1" fmla="*/ 0 h 415290"/>
              <a:gd name="connsiteX2" fmla="*/ 381000 w 381000"/>
              <a:gd name="connsiteY2" fmla="*/ 40579 h 415290"/>
              <a:gd name="connsiteX3" fmla="*/ 340437 w 381000"/>
              <a:gd name="connsiteY3" fmla="*/ 81157 h 415290"/>
              <a:gd name="connsiteX4" fmla="*/ 333194 w 381000"/>
              <a:gd name="connsiteY4" fmla="*/ 81157 h 415290"/>
              <a:gd name="connsiteX5" fmla="*/ 333194 w 381000"/>
              <a:gd name="connsiteY5" fmla="*/ 117388 h 415290"/>
              <a:gd name="connsiteX6" fmla="*/ 379069 w 381000"/>
              <a:gd name="connsiteY6" fmla="*/ 175841 h 415290"/>
              <a:gd name="connsiteX7" fmla="*/ 332228 w 381000"/>
              <a:gd name="connsiteY7" fmla="*/ 234776 h 415290"/>
              <a:gd name="connsiteX8" fmla="*/ 318225 w 381000"/>
              <a:gd name="connsiteY8" fmla="*/ 244438 h 415290"/>
              <a:gd name="connsiteX9" fmla="*/ 304221 w 381000"/>
              <a:gd name="connsiteY9" fmla="*/ 229462 h 415290"/>
              <a:gd name="connsiteX10" fmla="*/ 304221 w 381000"/>
              <a:gd name="connsiteY10" fmla="*/ 222216 h 415290"/>
              <a:gd name="connsiteX11" fmla="*/ 308567 w 381000"/>
              <a:gd name="connsiteY11" fmla="*/ 211588 h 415290"/>
              <a:gd name="connsiteX12" fmla="*/ 319190 w 381000"/>
              <a:gd name="connsiteY12" fmla="*/ 207724 h 415290"/>
              <a:gd name="connsiteX13" fmla="*/ 350095 w 381000"/>
              <a:gd name="connsiteY13" fmla="*/ 176324 h 415290"/>
              <a:gd name="connsiteX14" fmla="*/ 319673 w 381000"/>
              <a:gd name="connsiteY14" fmla="*/ 144924 h 415290"/>
              <a:gd name="connsiteX15" fmla="*/ 309050 w 381000"/>
              <a:gd name="connsiteY15" fmla="*/ 141059 h 415290"/>
              <a:gd name="connsiteX16" fmla="*/ 304704 w 381000"/>
              <a:gd name="connsiteY16" fmla="*/ 130431 h 415290"/>
              <a:gd name="connsiteX17" fmla="*/ 304704 w 381000"/>
              <a:gd name="connsiteY17" fmla="*/ 66665 h 415290"/>
              <a:gd name="connsiteX18" fmla="*/ 319190 w 381000"/>
              <a:gd name="connsiteY18" fmla="*/ 52173 h 415290"/>
              <a:gd name="connsiteX19" fmla="*/ 340920 w 381000"/>
              <a:gd name="connsiteY19" fmla="*/ 52173 h 415290"/>
              <a:gd name="connsiteX20" fmla="*/ 352510 w 381000"/>
              <a:gd name="connsiteY20" fmla="*/ 40579 h 415290"/>
              <a:gd name="connsiteX21" fmla="*/ 340920 w 381000"/>
              <a:gd name="connsiteY21" fmla="*/ 28985 h 415290"/>
              <a:gd name="connsiteX22" fmla="*/ 40563 w 381000"/>
              <a:gd name="connsiteY22" fmla="*/ 28985 h 415290"/>
              <a:gd name="connsiteX23" fmla="*/ 28974 w 381000"/>
              <a:gd name="connsiteY23" fmla="*/ 40579 h 415290"/>
              <a:gd name="connsiteX24" fmla="*/ 40563 w 381000"/>
              <a:gd name="connsiteY24" fmla="*/ 52173 h 415290"/>
              <a:gd name="connsiteX25" fmla="*/ 62293 w 381000"/>
              <a:gd name="connsiteY25" fmla="*/ 52173 h 415290"/>
              <a:gd name="connsiteX26" fmla="*/ 76780 w 381000"/>
              <a:gd name="connsiteY26" fmla="*/ 66665 h 415290"/>
              <a:gd name="connsiteX27" fmla="*/ 76780 w 381000"/>
              <a:gd name="connsiteY27" fmla="*/ 130431 h 415290"/>
              <a:gd name="connsiteX28" fmla="*/ 62776 w 381000"/>
              <a:gd name="connsiteY28" fmla="*/ 144924 h 415290"/>
              <a:gd name="connsiteX29" fmla="*/ 31871 w 381000"/>
              <a:gd name="connsiteY29" fmla="*/ 176324 h 415290"/>
              <a:gd name="connsiteX30" fmla="*/ 62776 w 381000"/>
              <a:gd name="connsiteY30" fmla="*/ 207724 h 415290"/>
              <a:gd name="connsiteX31" fmla="*/ 76780 w 381000"/>
              <a:gd name="connsiteY31" fmla="*/ 222216 h 415290"/>
              <a:gd name="connsiteX32" fmla="*/ 76780 w 381000"/>
              <a:gd name="connsiteY32" fmla="*/ 225115 h 415290"/>
              <a:gd name="connsiteX33" fmla="*/ 190742 w 381000"/>
              <a:gd name="connsiteY33" fmla="*/ 330426 h 415290"/>
              <a:gd name="connsiteX34" fmla="*/ 294080 w 381000"/>
              <a:gd name="connsiteY34" fmla="*/ 271490 h 415290"/>
              <a:gd name="connsiteX35" fmla="*/ 313396 w 381000"/>
              <a:gd name="connsiteY35" fmla="*/ 265210 h 415290"/>
              <a:gd name="connsiteX36" fmla="*/ 319673 w 381000"/>
              <a:gd name="connsiteY36" fmla="*/ 284533 h 415290"/>
              <a:gd name="connsiteX37" fmla="*/ 231531 w 381000"/>
              <a:gd name="connsiteY37" fmla="*/ 354164 h 415290"/>
              <a:gd name="connsiteX38" fmla="*/ 204470 w 381000"/>
              <a:gd name="connsiteY38" fmla="*/ 357645 h 415290"/>
              <a:gd name="connsiteX39" fmla="*/ 204470 w 381000"/>
              <a:gd name="connsiteY39" fmla="*/ 386080 h 415290"/>
              <a:gd name="connsiteX40" fmla="*/ 364612 w 381000"/>
              <a:gd name="connsiteY40" fmla="*/ 386080 h 415290"/>
              <a:gd name="connsiteX41" fmla="*/ 379095 w 381000"/>
              <a:gd name="connsiteY41" fmla="*/ 400685 h 415290"/>
              <a:gd name="connsiteX42" fmla="*/ 364612 w 381000"/>
              <a:gd name="connsiteY42" fmla="*/ 415290 h 415290"/>
              <a:gd name="connsiteX43" fmla="*/ 17023 w 381000"/>
              <a:gd name="connsiteY43" fmla="*/ 415290 h 415290"/>
              <a:gd name="connsiteX44" fmla="*/ 2540 w 381000"/>
              <a:gd name="connsiteY44" fmla="*/ 400685 h 415290"/>
              <a:gd name="connsiteX45" fmla="*/ 17023 w 381000"/>
              <a:gd name="connsiteY45" fmla="*/ 386080 h 415290"/>
              <a:gd name="connsiteX46" fmla="*/ 175260 w 381000"/>
              <a:gd name="connsiteY46" fmla="*/ 386080 h 415290"/>
              <a:gd name="connsiteX47" fmla="*/ 175260 w 381000"/>
              <a:gd name="connsiteY47" fmla="*/ 356738 h 415290"/>
              <a:gd name="connsiteX48" fmla="*/ 136160 w 381000"/>
              <a:gd name="connsiteY48" fmla="*/ 349990 h 415290"/>
              <a:gd name="connsiteX49" fmla="*/ 48289 w 381000"/>
              <a:gd name="connsiteY49" fmla="*/ 234776 h 415290"/>
              <a:gd name="connsiteX50" fmla="*/ 2898 w 381000"/>
              <a:gd name="connsiteY50" fmla="*/ 176324 h 415290"/>
              <a:gd name="connsiteX51" fmla="*/ 47806 w 381000"/>
              <a:gd name="connsiteY51" fmla="*/ 117871 h 415290"/>
              <a:gd name="connsiteX52" fmla="*/ 47806 w 381000"/>
              <a:gd name="connsiteY52" fmla="*/ 81157 h 415290"/>
              <a:gd name="connsiteX53" fmla="*/ 40563 w 381000"/>
              <a:gd name="connsiteY53" fmla="*/ 81157 h 415290"/>
              <a:gd name="connsiteX54" fmla="*/ 0 w 381000"/>
              <a:gd name="connsiteY54" fmla="*/ 40579 h 415290"/>
              <a:gd name="connsiteX55" fmla="*/ 40563 w 381000"/>
              <a:gd name="connsiteY55" fmla="*/ 0 h 415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81000" h="415290">
                <a:moveTo>
                  <a:pt x="40563" y="0"/>
                </a:moveTo>
                <a:lnTo>
                  <a:pt x="340437" y="0"/>
                </a:lnTo>
                <a:cubicBezTo>
                  <a:pt x="362650" y="0"/>
                  <a:pt x="381000" y="18357"/>
                  <a:pt x="381000" y="40579"/>
                </a:cubicBezTo>
                <a:cubicBezTo>
                  <a:pt x="381000" y="62800"/>
                  <a:pt x="362650" y="81157"/>
                  <a:pt x="340437" y="81157"/>
                </a:cubicBezTo>
                <a:lnTo>
                  <a:pt x="333194" y="81157"/>
                </a:lnTo>
                <a:lnTo>
                  <a:pt x="333194" y="117388"/>
                </a:lnTo>
                <a:cubicBezTo>
                  <a:pt x="359753" y="123668"/>
                  <a:pt x="379069" y="147822"/>
                  <a:pt x="379069" y="175841"/>
                </a:cubicBezTo>
                <a:cubicBezTo>
                  <a:pt x="379069" y="204342"/>
                  <a:pt x="358787" y="228496"/>
                  <a:pt x="332228" y="234776"/>
                </a:cubicBezTo>
                <a:cubicBezTo>
                  <a:pt x="330297" y="240573"/>
                  <a:pt x="324502" y="244438"/>
                  <a:pt x="318225" y="244438"/>
                </a:cubicBezTo>
                <a:cubicBezTo>
                  <a:pt x="310015" y="243955"/>
                  <a:pt x="304221" y="237192"/>
                  <a:pt x="304221" y="229462"/>
                </a:cubicBezTo>
                <a:lnTo>
                  <a:pt x="304221" y="222216"/>
                </a:lnTo>
                <a:cubicBezTo>
                  <a:pt x="304221" y="218351"/>
                  <a:pt x="305669" y="214487"/>
                  <a:pt x="308567" y="211588"/>
                </a:cubicBezTo>
                <a:cubicBezTo>
                  <a:pt x="311464" y="208690"/>
                  <a:pt x="315327" y="207724"/>
                  <a:pt x="319190" y="207724"/>
                </a:cubicBezTo>
                <a:cubicBezTo>
                  <a:pt x="336574" y="207724"/>
                  <a:pt x="350095" y="193714"/>
                  <a:pt x="350095" y="176324"/>
                </a:cubicBezTo>
                <a:cubicBezTo>
                  <a:pt x="350095" y="158933"/>
                  <a:pt x="336574" y="144924"/>
                  <a:pt x="319673" y="144924"/>
                </a:cubicBezTo>
                <a:cubicBezTo>
                  <a:pt x="315810" y="144924"/>
                  <a:pt x="311947" y="143474"/>
                  <a:pt x="309050" y="141059"/>
                </a:cubicBezTo>
                <a:cubicBezTo>
                  <a:pt x="306152" y="138161"/>
                  <a:pt x="304704" y="134779"/>
                  <a:pt x="304704" y="130431"/>
                </a:cubicBezTo>
                <a:lnTo>
                  <a:pt x="304704" y="66665"/>
                </a:lnTo>
                <a:cubicBezTo>
                  <a:pt x="304704" y="58453"/>
                  <a:pt x="310981" y="52173"/>
                  <a:pt x="319190" y="52173"/>
                </a:cubicBezTo>
                <a:lnTo>
                  <a:pt x="340920" y="52173"/>
                </a:lnTo>
                <a:cubicBezTo>
                  <a:pt x="347198" y="52173"/>
                  <a:pt x="352510" y="46859"/>
                  <a:pt x="352510" y="40579"/>
                </a:cubicBezTo>
                <a:cubicBezTo>
                  <a:pt x="352510" y="34299"/>
                  <a:pt x="347198" y="28985"/>
                  <a:pt x="340920" y="28985"/>
                </a:cubicBezTo>
                <a:lnTo>
                  <a:pt x="40563" y="28985"/>
                </a:lnTo>
                <a:cubicBezTo>
                  <a:pt x="34285" y="28985"/>
                  <a:pt x="28974" y="34299"/>
                  <a:pt x="28974" y="40579"/>
                </a:cubicBezTo>
                <a:cubicBezTo>
                  <a:pt x="28974" y="46859"/>
                  <a:pt x="34285" y="52173"/>
                  <a:pt x="40563" y="52173"/>
                </a:cubicBezTo>
                <a:lnTo>
                  <a:pt x="62293" y="52173"/>
                </a:lnTo>
                <a:cubicBezTo>
                  <a:pt x="70502" y="52173"/>
                  <a:pt x="76780" y="58453"/>
                  <a:pt x="76780" y="66665"/>
                </a:cubicBezTo>
                <a:lnTo>
                  <a:pt x="76780" y="130431"/>
                </a:lnTo>
                <a:cubicBezTo>
                  <a:pt x="76780" y="138161"/>
                  <a:pt x="70502" y="144924"/>
                  <a:pt x="62776" y="144924"/>
                </a:cubicBezTo>
                <a:cubicBezTo>
                  <a:pt x="45875" y="145407"/>
                  <a:pt x="31871" y="159416"/>
                  <a:pt x="31871" y="176324"/>
                </a:cubicBezTo>
                <a:cubicBezTo>
                  <a:pt x="31871" y="193231"/>
                  <a:pt x="45875" y="207241"/>
                  <a:pt x="62776" y="207724"/>
                </a:cubicBezTo>
                <a:cubicBezTo>
                  <a:pt x="70502" y="207724"/>
                  <a:pt x="76780" y="214487"/>
                  <a:pt x="76780" y="222216"/>
                </a:cubicBezTo>
                <a:lnTo>
                  <a:pt x="76780" y="225115"/>
                </a:lnTo>
                <a:cubicBezTo>
                  <a:pt x="76780" y="285016"/>
                  <a:pt x="126034" y="330426"/>
                  <a:pt x="190742" y="330426"/>
                </a:cubicBezTo>
                <a:cubicBezTo>
                  <a:pt x="236133" y="330426"/>
                  <a:pt x="275730" y="307721"/>
                  <a:pt x="294080" y="271490"/>
                </a:cubicBezTo>
                <a:cubicBezTo>
                  <a:pt x="297460" y="264244"/>
                  <a:pt x="306152" y="261345"/>
                  <a:pt x="313396" y="265210"/>
                </a:cubicBezTo>
                <a:cubicBezTo>
                  <a:pt x="320639" y="268592"/>
                  <a:pt x="323536" y="277287"/>
                  <a:pt x="319673" y="284533"/>
                </a:cubicBezTo>
                <a:cubicBezTo>
                  <a:pt x="302651" y="318953"/>
                  <a:pt x="270418" y="343861"/>
                  <a:pt x="231531" y="354164"/>
                </a:cubicBezTo>
                <a:lnTo>
                  <a:pt x="204470" y="357645"/>
                </a:lnTo>
                <a:lnTo>
                  <a:pt x="204470" y="386080"/>
                </a:lnTo>
                <a:lnTo>
                  <a:pt x="364612" y="386080"/>
                </a:lnTo>
                <a:cubicBezTo>
                  <a:pt x="372819" y="386080"/>
                  <a:pt x="379095" y="392409"/>
                  <a:pt x="379095" y="400685"/>
                </a:cubicBezTo>
                <a:cubicBezTo>
                  <a:pt x="379095" y="408961"/>
                  <a:pt x="372819" y="415290"/>
                  <a:pt x="364612" y="415290"/>
                </a:cubicBezTo>
                <a:lnTo>
                  <a:pt x="17023" y="415290"/>
                </a:lnTo>
                <a:cubicBezTo>
                  <a:pt x="8816" y="415290"/>
                  <a:pt x="2540" y="408961"/>
                  <a:pt x="2540" y="400685"/>
                </a:cubicBezTo>
                <a:cubicBezTo>
                  <a:pt x="2540" y="392409"/>
                  <a:pt x="8816" y="386080"/>
                  <a:pt x="17023" y="386080"/>
                </a:cubicBezTo>
                <a:lnTo>
                  <a:pt x="175260" y="386080"/>
                </a:lnTo>
                <a:lnTo>
                  <a:pt x="175260" y="356738"/>
                </a:lnTo>
                <a:lnTo>
                  <a:pt x="136160" y="349990"/>
                </a:lnTo>
                <a:cubicBezTo>
                  <a:pt x="86226" y="331694"/>
                  <a:pt x="51911" y="288398"/>
                  <a:pt x="48289" y="234776"/>
                </a:cubicBezTo>
                <a:cubicBezTo>
                  <a:pt x="22213" y="228013"/>
                  <a:pt x="2898" y="204342"/>
                  <a:pt x="2898" y="176324"/>
                </a:cubicBezTo>
                <a:cubicBezTo>
                  <a:pt x="2898" y="148305"/>
                  <a:pt x="22213" y="124634"/>
                  <a:pt x="47806" y="117871"/>
                </a:cubicBezTo>
                <a:lnTo>
                  <a:pt x="47806" y="81157"/>
                </a:lnTo>
                <a:lnTo>
                  <a:pt x="40563" y="81157"/>
                </a:lnTo>
                <a:cubicBezTo>
                  <a:pt x="18350" y="81157"/>
                  <a:pt x="0" y="62800"/>
                  <a:pt x="0" y="40579"/>
                </a:cubicBezTo>
                <a:cubicBezTo>
                  <a:pt x="0" y="18357"/>
                  <a:pt x="18350" y="0"/>
                  <a:pt x="40563" y="0"/>
                </a:cubicBezTo>
                <a:close/>
              </a:path>
            </a:pathLst>
          </a:custGeom>
          <a:solidFill>
            <a:sysClr val="window" lastClr="FFFFFF"/>
          </a:solidFill>
          <a:ln w="12700" cap="flat" cmpd="sng" algn="ctr">
            <a:noFill/>
            <a:prstDash val="solid"/>
            <a:miter lim="800000"/>
          </a:ln>
          <a:effectLst/>
          <a:extLst>
            <a:ext uri="{91240B29-F687-4F45-9708-019B960494DF}">
              <a14:hiddenLine xmlns:a14="http://schemas.microsoft.com/office/drawing/2010/main" w="12700">
                <a:solidFill>
                  <a:srgbClr val="1F74AD">
                    <a:shade val="50000"/>
                  </a:srgbClr>
                </a:solidFill>
                <a:prstDash val="solid"/>
                <a:miter lim="800000"/>
                <a:headEnd/>
                <a:tailEnd/>
              </a14:hiddenLine>
            </a:ext>
          </a:extLst>
        </p:spPr>
        <p:txBody>
          <a:bodyPr wrap="square" rtlCol="0" anchor="ctr">
            <a:noAutofit/>
          </a:bodyPr>
          <a:lstStyle/>
          <a:p>
            <a:pPr algn="ctr"/>
            <a:endParaRPr lang="zh-CN" altLang="en-US"/>
          </a:p>
        </p:txBody>
      </p:sp>
      <p:sp>
        <p:nvSpPr>
          <p:cNvPr id="87" name="任意多边形 11"/>
          <p:cNvSpPr/>
          <p:nvPr>
            <p:custDataLst>
              <p:tags r:id="rId10"/>
            </p:custDataLst>
          </p:nvPr>
        </p:nvSpPr>
        <p:spPr bwMode="auto">
          <a:xfrm>
            <a:off x="13905472" y="7034367"/>
            <a:ext cx="501054" cy="539069"/>
          </a:xfrm>
          <a:custGeom>
            <a:avLst/>
            <a:gdLst/>
            <a:ahLst/>
            <a:cxnLst>
              <a:cxn ang="0">
                <a:pos x="67" y="67"/>
              </a:cxn>
              <a:cxn ang="0">
                <a:pos x="61" y="72"/>
              </a:cxn>
              <a:cxn ang="0">
                <a:pos x="5" y="72"/>
              </a:cxn>
              <a:cxn ang="0">
                <a:pos x="0" y="67"/>
              </a:cxn>
              <a:cxn ang="0">
                <a:pos x="0" y="16"/>
              </a:cxn>
              <a:cxn ang="0">
                <a:pos x="5" y="11"/>
              </a:cxn>
              <a:cxn ang="0">
                <a:pos x="10" y="11"/>
              </a:cxn>
              <a:cxn ang="0">
                <a:pos x="10" y="7"/>
              </a:cxn>
              <a:cxn ang="0">
                <a:pos x="16" y="0"/>
              </a:cxn>
              <a:cxn ang="0">
                <a:pos x="19" y="0"/>
              </a:cxn>
              <a:cxn ang="0">
                <a:pos x="25" y="7"/>
              </a:cxn>
              <a:cxn ang="0">
                <a:pos x="25" y="11"/>
              </a:cxn>
              <a:cxn ang="0">
                <a:pos x="41" y="11"/>
              </a:cxn>
              <a:cxn ang="0">
                <a:pos x="41" y="7"/>
              </a:cxn>
              <a:cxn ang="0">
                <a:pos x="47" y="0"/>
              </a:cxn>
              <a:cxn ang="0">
                <a:pos x="50" y="0"/>
              </a:cxn>
              <a:cxn ang="0">
                <a:pos x="56" y="7"/>
              </a:cxn>
              <a:cxn ang="0">
                <a:pos x="56" y="11"/>
              </a:cxn>
              <a:cxn ang="0">
                <a:pos x="61" y="11"/>
              </a:cxn>
              <a:cxn ang="0">
                <a:pos x="67" y="16"/>
              </a:cxn>
              <a:cxn ang="0">
                <a:pos x="67" y="67"/>
              </a:cxn>
              <a:cxn ang="0">
                <a:pos x="61" y="67"/>
              </a:cxn>
              <a:cxn ang="0">
                <a:pos x="61" y="26"/>
              </a:cxn>
              <a:cxn ang="0">
                <a:pos x="5" y="26"/>
              </a:cxn>
              <a:cxn ang="0">
                <a:pos x="5" y="67"/>
              </a:cxn>
              <a:cxn ang="0">
                <a:pos x="61" y="67"/>
              </a:cxn>
              <a:cxn ang="0">
                <a:pos x="20" y="7"/>
              </a:cxn>
              <a:cxn ang="0">
                <a:pos x="19" y="5"/>
              </a:cxn>
              <a:cxn ang="0">
                <a:pos x="16" y="5"/>
              </a:cxn>
              <a:cxn ang="0">
                <a:pos x="15" y="7"/>
              </a:cxn>
              <a:cxn ang="0">
                <a:pos x="15" y="18"/>
              </a:cxn>
              <a:cxn ang="0">
                <a:pos x="16" y="20"/>
              </a:cxn>
              <a:cxn ang="0">
                <a:pos x="19" y="20"/>
              </a:cxn>
              <a:cxn ang="0">
                <a:pos x="20" y="18"/>
              </a:cxn>
              <a:cxn ang="0">
                <a:pos x="20" y="7"/>
              </a:cxn>
              <a:cxn ang="0">
                <a:pos x="51" y="7"/>
              </a:cxn>
              <a:cxn ang="0">
                <a:pos x="50" y="5"/>
              </a:cxn>
              <a:cxn ang="0">
                <a:pos x="47" y="5"/>
              </a:cxn>
              <a:cxn ang="0">
                <a:pos x="46" y="7"/>
              </a:cxn>
              <a:cxn ang="0">
                <a:pos x="46" y="18"/>
              </a:cxn>
              <a:cxn ang="0">
                <a:pos x="47" y="20"/>
              </a:cxn>
              <a:cxn ang="0">
                <a:pos x="50" y="20"/>
              </a:cxn>
              <a:cxn ang="0">
                <a:pos x="51" y="18"/>
              </a:cxn>
              <a:cxn ang="0">
                <a:pos x="51" y="7"/>
              </a:cxn>
            </a:cxnLst>
            <a:rect l="0" t="0" r="r" b="b"/>
            <a:pathLst>
              <a:path w="67" h="72">
                <a:moveTo>
                  <a:pt x="67" y="67"/>
                </a:moveTo>
                <a:cubicBezTo>
                  <a:pt x="67" y="70"/>
                  <a:pt x="64" y="72"/>
                  <a:pt x="61" y="72"/>
                </a:cubicBezTo>
                <a:cubicBezTo>
                  <a:pt x="5" y="72"/>
                  <a:pt x="5" y="72"/>
                  <a:pt x="5" y="72"/>
                </a:cubicBezTo>
                <a:cubicBezTo>
                  <a:pt x="2" y="72"/>
                  <a:pt x="0" y="70"/>
                  <a:pt x="0" y="67"/>
                </a:cubicBezTo>
                <a:cubicBezTo>
                  <a:pt x="0" y="16"/>
                  <a:pt x="0" y="16"/>
                  <a:pt x="0" y="16"/>
                </a:cubicBezTo>
                <a:cubicBezTo>
                  <a:pt x="0" y="13"/>
                  <a:pt x="2" y="11"/>
                  <a:pt x="5" y="11"/>
                </a:cubicBezTo>
                <a:cubicBezTo>
                  <a:pt x="10" y="11"/>
                  <a:pt x="10" y="11"/>
                  <a:pt x="10" y="11"/>
                </a:cubicBezTo>
                <a:cubicBezTo>
                  <a:pt x="10" y="7"/>
                  <a:pt x="10" y="7"/>
                  <a:pt x="10" y="7"/>
                </a:cubicBezTo>
                <a:cubicBezTo>
                  <a:pt x="10" y="3"/>
                  <a:pt x="13" y="0"/>
                  <a:pt x="16" y="0"/>
                </a:cubicBezTo>
                <a:cubicBezTo>
                  <a:pt x="19" y="0"/>
                  <a:pt x="19" y="0"/>
                  <a:pt x="19" y="0"/>
                </a:cubicBezTo>
                <a:cubicBezTo>
                  <a:pt x="23" y="0"/>
                  <a:pt x="25" y="3"/>
                  <a:pt x="25" y="7"/>
                </a:cubicBezTo>
                <a:cubicBezTo>
                  <a:pt x="25" y="11"/>
                  <a:pt x="25" y="11"/>
                  <a:pt x="25" y="11"/>
                </a:cubicBezTo>
                <a:cubicBezTo>
                  <a:pt x="41" y="11"/>
                  <a:pt x="41" y="11"/>
                  <a:pt x="41" y="11"/>
                </a:cubicBezTo>
                <a:cubicBezTo>
                  <a:pt x="41" y="7"/>
                  <a:pt x="41" y="7"/>
                  <a:pt x="41" y="7"/>
                </a:cubicBezTo>
                <a:cubicBezTo>
                  <a:pt x="41" y="3"/>
                  <a:pt x="44" y="0"/>
                  <a:pt x="47" y="0"/>
                </a:cubicBezTo>
                <a:cubicBezTo>
                  <a:pt x="50" y="0"/>
                  <a:pt x="50" y="0"/>
                  <a:pt x="50" y="0"/>
                </a:cubicBezTo>
                <a:cubicBezTo>
                  <a:pt x="53" y="0"/>
                  <a:pt x="56" y="3"/>
                  <a:pt x="56" y="7"/>
                </a:cubicBezTo>
                <a:cubicBezTo>
                  <a:pt x="56" y="11"/>
                  <a:pt x="56" y="11"/>
                  <a:pt x="56" y="11"/>
                </a:cubicBezTo>
                <a:cubicBezTo>
                  <a:pt x="61" y="11"/>
                  <a:pt x="61" y="11"/>
                  <a:pt x="61" y="11"/>
                </a:cubicBezTo>
                <a:cubicBezTo>
                  <a:pt x="64" y="11"/>
                  <a:pt x="67" y="13"/>
                  <a:pt x="67" y="16"/>
                </a:cubicBezTo>
                <a:lnTo>
                  <a:pt x="67" y="67"/>
                </a:lnTo>
                <a:close/>
                <a:moveTo>
                  <a:pt x="61" y="67"/>
                </a:moveTo>
                <a:cubicBezTo>
                  <a:pt x="61" y="26"/>
                  <a:pt x="61" y="26"/>
                  <a:pt x="61" y="26"/>
                </a:cubicBezTo>
                <a:cubicBezTo>
                  <a:pt x="5" y="26"/>
                  <a:pt x="5" y="26"/>
                  <a:pt x="5" y="26"/>
                </a:cubicBezTo>
                <a:cubicBezTo>
                  <a:pt x="5" y="67"/>
                  <a:pt x="5" y="67"/>
                  <a:pt x="5" y="67"/>
                </a:cubicBezTo>
                <a:lnTo>
                  <a:pt x="61" y="67"/>
                </a:lnTo>
                <a:close/>
                <a:moveTo>
                  <a:pt x="20" y="7"/>
                </a:moveTo>
                <a:cubicBezTo>
                  <a:pt x="20" y="6"/>
                  <a:pt x="20" y="5"/>
                  <a:pt x="19" y="5"/>
                </a:cubicBezTo>
                <a:cubicBezTo>
                  <a:pt x="16" y="5"/>
                  <a:pt x="16" y="5"/>
                  <a:pt x="16" y="5"/>
                </a:cubicBezTo>
                <a:cubicBezTo>
                  <a:pt x="16" y="5"/>
                  <a:pt x="15" y="6"/>
                  <a:pt x="15" y="7"/>
                </a:cubicBezTo>
                <a:cubicBezTo>
                  <a:pt x="15" y="18"/>
                  <a:pt x="15" y="18"/>
                  <a:pt x="15" y="18"/>
                </a:cubicBezTo>
                <a:cubicBezTo>
                  <a:pt x="15" y="19"/>
                  <a:pt x="16" y="20"/>
                  <a:pt x="16" y="20"/>
                </a:cubicBezTo>
                <a:cubicBezTo>
                  <a:pt x="19" y="20"/>
                  <a:pt x="19" y="20"/>
                  <a:pt x="19" y="20"/>
                </a:cubicBezTo>
                <a:cubicBezTo>
                  <a:pt x="20" y="20"/>
                  <a:pt x="20" y="19"/>
                  <a:pt x="20" y="18"/>
                </a:cubicBezTo>
                <a:lnTo>
                  <a:pt x="20" y="7"/>
                </a:lnTo>
                <a:close/>
                <a:moveTo>
                  <a:pt x="51" y="7"/>
                </a:moveTo>
                <a:cubicBezTo>
                  <a:pt x="51" y="6"/>
                  <a:pt x="51" y="5"/>
                  <a:pt x="50" y="5"/>
                </a:cubicBezTo>
                <a:cubicBezTo>
                  <a:pt x="47" y="5"/>
                  <a:pt x="47" y="5"/>
                  <a:pt x="47" y="5"/>
                </a:cubicBezTo>
                <a:cubicBezTo>
                  <a:pt x="47" y="5"/>
                  <a:pt x="46" y="6"/>
                  <a:pt x="46" y="7"/>
                </a:cubicBezTo>
                <a:cubicBezTo>
                  <a:pt x="46" y="18"/>
                  <a:pt x="46" y="18"/>
                  <a:pt x="46" y="18"/>
                </a:cubicBezTo>
                <a:cubicBezTo>
                  <a:pt x="46" y="19"/>
                  <a:pt x="47" y="20"/>
                  <a:pt x="47" y="20"/>
                </a:cubicBezTo>
                <a:cubicBezTo>
                  <a:pt x="50" y="20"/>
                  <a:pt x="50" y="20"/>
                  <a:pt x="50" y="20"/>
                </a:cubicBezTo>
                <a:cubicBezTo>
                  <a:pt x="51" y="20"/>
                  <a:pt x="51" y="19"/>
                  <a:pt x="51" y="18"/>
                </a:cubicBezTo>
                <a:lnTo>
                  <a:pt x="51" y="7"/>
                </a:lnTo>
                <a:close/>
              </a:path>
            </a:pathLst>
          </a:custGeom>
          <a:solidFill>
            <a:sysClr val="window" lastClr="FFFFFF"/>
          </a:solidFill>
          <a:ln w="9525">
            <a:noFill/>
            <a:round/>
          </a:ln>
        </p:spPr>
        <p:txBody>
          <a:bodyPr anchor="ctr"/>
          <a:lstStyle/>
          <a:p>
            <a:pPr algn="ctr">
              <a:lnSpc>
                <a:spcPct val="120000"/>
              </a:lnSpc>
            </a:pPr>
            <a:endParaRPr>
              <a:latin typeface="微软雅黑" panose="020B0503020204020204" charset="-122"/>
              <a:ea typeface="微软雅黑" panose="020B0503020204020204" charset="-122"/>
            </a:endParaRPr>
          </a:p>
        </p:txBody>
      </p:sp>
      <p:sp>
        <p:nvSpPr>
          <p:cNvPr id="88" name="任意多边形 36"/>
          <p:cNvSpPr/>
          <p:nvPr>
            <p:custDataLst>
              <p:tags r:id="rId11"/>
            </p:custDataLst>
          </p:nvPr>
        </p:nvSpPr>
        <p:spPr bwMode="auto">
          <a:xfrm>
            <a:off x="10798319" y="3989552"/>
            <a:ext cx="1866370" cy="1866373"/>
          </a:xfrm>
          <a:custGeom>
            <a:avLst/>
            <a:gdLst/>
            <a:ahLst/>
            <a:cxnLst>
              <a:cxn ang="0">
                <a:pos x="432" y="906"/>
              </a:cxn>
              <a:cxn ang="0">
                <a:pos x="490" y="906"/>
              </a:cxn>
              <a:cxn ang="0">
                <a:pos x="906" y="490"/>
              </a:cxn>
              <a:cxn ang="0">
                <a:pos x="906" y="432"/>
              </a:cxn>
              <a:cxn ang="0">
                <a:pos x="490" y="16"/>
              </a:cxn>
              <a:cxn ang="0">
                <a:pos x="432" y="16"/>
              </a:cxn>
              <a:cxn ang="0">
                <a:pos x="16" y="432"/>
              </a:cxn>
              <a:cxn ang="0">
                <a:pos x="16" y="490"/>
              </a:cxn>
              <a:cxn ang="0">
                <a:pos x="432" y="906"/>
              </a:cxn>
            </a:cxnLst>
            <a:rect l="0" t="0" r="r" b="b"/>
            <a:pathLst>
              <a:path w="922" h="922">
                <a:moveTo>
                  <a:pt x="432" y="906"/>
                </a:moveTo>
                <a:cubicBezTo>
                  <a:pt x="448" y="922"/>
                  <a:pt x="474" y="922"/>
                  <a:pt x="490" y="906"/>
                </a:cubicBezTo>
                <a:cubicBezTo>
                  <a:pt x="906" y="490"/>
                  <a:pt x="906" y="490"/>
                  <a:pt x="906" y="490"/>
                </a:cubicBezTo>
                <a:cubicBezTo>
                  <a:pt x="922" y="474"/>
                  <a:pt x="922" y="448"/>
                  <a:pt x="906" y="432"/>
                </a:cubicBezTo>
                <a:cubicBezTo>
                  <a:pt x="490" y="16"/>
                  <a:pt x="490" y="16"/>
                  <a:pt x="490" y="16"/>
                </a:cubicBezTo>
                <a:cubicBezTo>
                  <a:pt x="474" y="0"/>
                  <a:pt x="448" y="0"/>
                  <a:pt x="432" y="16"/>
                </a:cubicBezTo>
                <a:cubicBezTo>
                  <a:pt x="16" y="432"/>
                  <a:pt x="16" y="432"/>
                  <a:pt x="16" y="432"/>
                </a:cubicBezTo>
                <a:cubicBezTo>
                  <a:pt x="0" y="448"/>
                  <a:pt x="0" y="474"/>
                  <a:pt x="16" y="490"/>
                </a:cubicBezTo>
                <a:lnTo>
                  <a:pt x="432" y="906"/>
                </a:lnTo>
                <a:close/>
              </a:path>
            </a:pathLst>
          </a:custGeom>
          <a:solidFill>
            <a:srgbClr val="1F74AD">
              <a:lumMod val="75000"/>
            </a:srgbClr>
          </a:solidFill>
          <a:ln w="9525">
            <a:noFill/>
            <a:round/>
          </a:ln>
        </p:spPr>
        <p:txBody>
          <a:bodyPr anchor="ctr"/>
          <a:lstStyle/>
          <a:p>
            <a:pPr algn="ctr">
              <a:lnSpc>
                <a:spcPct val="120000"/>
              </a:lnSpc>
            </a:pPr>
            <a:endParaRPr>
              <a:latin typeface="微软雅黑" panose="020B0503020204020204" charset="-122"/>
              <a:ea typeface="微软雅黑" panose="020B0503020204020204" charset="-122"/>
            </a:endParaRPr>
          </a:p>
        </p:txBody>
      </p:sp>
      <p:sp>
        <p:nvSpPr>
          <p:cNvPr id="89" name="任意多边形 37"/>
          <p:cNvSpPr/>
          <p:nvPr>
            <p:custDataLst>
              <p:tags r:id="rId12"/>
            </p:custDataLst>
          </p:nvPr>
        </p:nvSpPr>
        <p:spPr bwMode="auto">
          <a:xfrm>
            <a:off x="10798319" y="3929923"/>
            <a:ext cx="1866370" cy="1866373"/>
          </a:xfrm>
          <a:custGeom>
            <a:avLst/>
            <a:gdLst/>
            <a:ahLst/>
            <a:cxnLst>
              <a:cxn ang="0">
                <a:pos x="432" y="906"/>
              </a:cxn>
              <a:cxn ang="0">
                <a:pos x="490" y="906"/>
              </a:cxn>
              <a:cxn ang="0">
                <a:pos x="906" y="490"/>
              </a:cxn>
              <a:cxn ang="0">
                <a:pos x="906" y="432"/>
              </a:cxn>
              <a:cxn ang="0">
                <a:pos x="490" y="16"/>
              </a:cxn>
              <a:cxn ang="0">
                <a:pos x="432" y="16"/>
              </a:cxn>
              <a:cxn ang="0">
                <a:pos x="16" y="432"/>
              </a:cxn>
              <a:cxn ang="0">
                <a:pos x="16" y="490"/>
              </a:cxn>
              <a:cxn ang="0">
                <a:pos x="432" y="906"/>
              </a:cxn>
            </a:cxnLst>
            <a:rect l="0" t="0" r="r" b="b"/>
            <a:pathLst>
              <a:path w="922" h="922">
                <a:moveTo>
                  <a:pt x="432" y="906"/>
                </a:moveTo>
                <a:cubicBezTo>
                  <a:pt x="448" y="922"/>
                  <a:pt x="474" y="922"/>
                  <a:pt x="490" y="906"/>
                </a:cubicBezTo>
                <a:cubicBezTo>
                  <a:pt x="906" y="490"/>
                  <a:pt x="906" y="490"/>
                  <a:pt x="906" y="490"/>
                </a:cubicBezTo>
                <a:cubicBezTo>
                  <a:pt x="922" y="474"/>
                  <a:pt x="922" y="448"/>
                  <a:pt x="906" y="432"/>
                </a:cubicBezTo>
                <a:cubicBezTo>
                  <a:pt x="490" y="16"/>
                  <a:pt x="490" y="16"/>
                  <a:pt x="490" y="16"/>
                </a:cubicBezTo>
                <a:cubicBezTo>
                  <a:pt x="474" y="0"/>
                  <a:pt x="448" y="0"/>
                  <a:pt x="432" y="16"/>
                </a:cubicBezTo>
                <a:cubicBezTo>
                  <a:pt x="16" y="432"/>
                  <a:pt x="16" y="432"/>
                  <a:pt x="16" y="432"/>
                </a:cubicBezTo>
                <a:cubicBezTo>
                  <a:pt x="0" y="448"/>
                  <a:pt x="0" y="474"/>
                  <a:pt x="16" y="490"/>
                </a:cubicBezTo>
                <a:lnTo>
                  <a:pt x="432" y="906"/>
                </a:lnTo>
                <a:close/>
              </a:path>
            </a:pathLst>
          </a:custGeom>
          <a:solidFill>
            <a:srgbClr val="1F74AD"/>
          </a:solidFill>
          <a:ln w="9525">
            <a:noFill/>
            <a:round/>
          </a:ln>
        </p:spPr>
        <p:txBody>
          <a:bodyPr anchor="ctr"/>
          <a:lstStyle/>
          <a:p>
            <a:pPr algn="ctr">
              <a:lnSpc>
                <a:spcPct val="120000"/>
              </a:lnSpc>
            </a:pPr>
            <a:endParaRPr>
              <a:latin typeface="微软雅黑" panose="020B0503020204020204" charset="-122"/>
              <a:ea typeface="微软雅黑" panose="020B0503020204020204" charset="-122"/>
            </a:endParaRPr>
          </a:p>
        </p:txBody>
      </p:sp>
      <p:sp>
        <p:nvSpPr>
          <p:cNvPr id="90" name="任意多边形 10"/>
          <p:cNvSpPr/>
          <p:nvPr>
            <p:custDataLst>
              <p:tags r:id="rId13"/>
            </p:custDataLst>
          </p:nvPr>
        </p:nvSpPr>
        <p:spPr bwMode="auto">
          <a:xfrm>
            <a:off x="11528280" y="4563858"/>
            <a:ext cx="406447" cy="598503"/>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ysClr val="window" lastClr="FFFFFF"/>
          </a:solidFill>
          <a:ln w="9525">
            <a:noFill/>
            <a:round/>
          </a:ln>
        </p:spPr>
        <p:txBody>
          <a:bodyPr anchor="ctr"/>
          <a:lstStyle/>
          <a:p>
            <a:pPr algn="ctr">
              <a:lnSpc>
                <a:spcPct val="120000"/>
              </a:lnSpc>
            </a:pPr>
            <a:endParaRPr>
              <a:latin typeface="微软雅黑" panose="020B0503020204020204" charset="-122"/>
              <a:ea typeface="微软雅黑" panose="020B0503020204020204" charset="-122"/>
            </a:endParaRPr>
          </a:p>
        </p:txBody>
      </p:sp>
      <p:sp>
        <p:nvSpPr>
          <p:cNvPr id="91" name="文本框 90"/>
          <p:cNvSpPr txBox="1"/>
          <p:nvPr>
            <p:custDataLst>
              <p:tags r:id="rId14"/>
            </p:custDataLst>
          </p:nvPr>
        </p:nvSpPr>
        <p:spPr bwMode="auto">
          <a:xfrm>
            <a:off x="3700705" y="3132610"/>
            <a:ext cx="4089638" cy="797765"/>
          </a:xfrm>
          <a:prstGeom prst="rect">
            <a:avLst/>
          </a:prstGeom>
          <a:noFill/>
        </p:spPr>
        <p:txBody>
          <a:bodyPr wrap="square" lIns="90000" tIns="46800" rIns="90000" bIns="0" anchor="b">
            <a:normAutofit/>
          </a:bodyPr>
          <a:lstStyle/>
          <a:p>
            <a:pPr algn="r" latinLnBrk="0">
              <a:lnSpc>
                <a:spcPct val="120000"/>
              </a:lnSpc>
            </a:pPr>
            <a:r>
              <a:rPr lang="zh-CN" altLang="en-US" sz="3600" b="1" spc="300" dirty="0">
                <a:solidFill>
                  <a:srgbClr val="1F74AD">
                    <a:lumMod val="100000"/>
                  </a:srgbClr>
                </a:solidFill>
                <a:effectLst/>
                <a:latin typeface="微软雅黑" panose="020B0503020204020204" charset="-122"/>
                <a:ea typeface="微软雅黑" panose="020B0503020204020204" charset="-122"/>
                <a:cs typeface="+mn-ea"/>
              </a:rPr>
              <a:t>通信子网</a:t>
            </a:r>
            <a:endParaRPr lang="zh-CN" altLang="en-US" sz="3600" b="1" spc="300" dirty="0">
              <a:solidFill>
                <a:srgbClr val="1F74AD">
                  <a:lumMod val="100000"/>
                </a:srgbClr>
              </a:solidFill>
              <a:effectLst/>
              <a:latin typeface="微软雅黑" panose="020B0503020204020204" charset="-122"/>
              <a:ea typeface="微软雅黑" panose="020B0503020204020204" charset="-122"/>
              <a:cs typeface="+mn-ea"/>
            </a:endParaRPr>
          </a:p>
        </p:txBody>
      </p:sp>
      <p:sp>
        <p:nvSpPr>
          <p:cNvPr id="92" name="文本框 91"/>
          <p:cNvSpPr txBox="1"/>
          <p:nvPr>
            <p:custDataLst>
              <p:tags r:id="rId15"/>
            </p:custDataLst>
          </p:nvPr>
        </p:nvSpPr>
        <p:spPr bwMode="auto">
          <a:xfrm>
            <a:off x="3700780" y="3977005"/>
            <a:ext cx="4573270" cy="2756535"/>
          </a:xfrm>
          <a:prstGeom prst="rect">
            <a:avLst/>
          </a:prstGeom>
          <a:noFill/>
        </p:spPr>
        <p:txBody>
          <a:bodyPr wrap="square" lIns="90000" tIns="0" rIns="90000" bIns="46800">
            <a:normAutofit/>
          </a:bodyPr>
          <a:lstStyle/>
          <a:p>
            <a:pPr algn="l" latinLnBrk="0">
              <a:lnSpc>
                <a:spcPct val="120000"/>
              </a:lnSpc>
            </a:pPr>
            <a:r>
              <a:rPr lang="zh-CN" altLang="en-US" sz="2800" spc="150" dirty="0">
                <a:solidFill>
                  <a:srgbClr val="000000">
                    <a:lumMod val="85000"/>
                    <a:lumOff val="15000"/>
                  </a:srgbClr>
                </a:solidFill>
                <a:effectLst/>
                <a:latin typeface="微软雅黑" panose="020B0503020204020204" charset="-122"/>
                <a:ea typeface="微软雅黑" panose="020B0503020204020204" charset="-122"/>
                <a:cs typeface="微软雅黑" panose="020B0503020204020204" charset="-122"/>
              </a:rPr>
              <a:t>计算机通信部分的资源</a:t>
            </a:r>
            <a:endParaRPr lang="zh-CN" altLang="en-US" sz="2800" spc="150" dirty="0">
              <a:solidFill>
                <a:srgbClr val="000000">
                  <a:lumMod val="85000"/>
                  <a:lumOff val="15000"/>
                </a:srgbClr>
              </a:solidFill>
              <a:effectLst/>
              <a:latin typeface="微软雅黑" panose="020B0503020204020204" charset="-122"/>
              <a:ea typeface="微软雅黑" panose="020B0503020204020204" charset="-122"/>
              <a:cs typeface="微软雅黑" panose="020B0503020204020204" charset="-122"/>
            </a:endParaRPr>
          </a:p>
          <a:p>
            <a:pPr algn="l" latinLnBrk="0">
              <a:lnSpc>
                <a:spcPct val="120000"/>
              </a:lnSpc>
            </a:pPr>
            <a:endParaRPr lang="zh-CN" altLang="en-US" sz="2800" b="0" spc="150" dirty="0">
              <a:solidFill>
                <a:srgbClr val="000000">
                  <a:lumMod val="85000"/>
                  <a:lumOff val="15000"/>
                </a:srgbClr>
              </a:solidFill>
              <a:effectLst/>
              <a:latin typeface="微软雅黑" panose="020B0503020204020204" charset="-122"/>
              <a:ea typeface="微软雅黑" panose="020B0503020204020204" charset="-122"/>
              <a:cs typeface="微软雅黑" panose="020B0503020204020204" charset="-122"/>
            </a:endParaRPr>
          </a:p>
          <a:p>
            <a:pPr algn="l" latinLnBrk="0">
              <a:lnSpc>
                <a:spcPct val="120000"/>
              </a:lnSpc>
            </a:pPr>
            <a:r>
              <a:rPr lang="en-US" altLang="zh-CN" sz="2800" b="0" spc="150" dirty="0">
                <a:solidFill>
                  <a:srgbClr val="000000">
                    <a:lumMod val="85000"/>
                    <a:lumOff val="15000"/>
                  </a:srgbClr>
                </a:solidFill>
                <a:effectLst/>
                <a:latin typeface="微软雅黑" panose="020B0503020204020204" charset="-122"/>
                <a:ea typeface="微软雅黑" panose="020B0503020204020204" charset="-122"/>
                <a:cs typeface="微软雅黑" panose="020B0503020204020204" charset="-122"/>
              </a:rPr>
              <a:t>eg:</a:t>
            </a:r>
            <a:r>
              <a:rPr lang="zh-CN" altLang="en-US" sz="2800" b="0" spc="150" dirty="0">
                <a:solidFill>
                  <a:srgbClr val="000000">
                    <a:lumMod val="85000"/>
                    <a:lumOff val="15000"/>
                  </a:srgbClr>
                </a:solidFill>
                <a:effectLst/>
                <a:latin typeface="微软雅黑" panose="020B0503020204020204" charset="-122"/>
                <a:ea typeface="微软雅黑" panose="020B0503020204020204" charset="-122"/>
                <a:cs typeface="微软雅黑" panose="020B0503020204020204" charset="-122"/>
              </a:rPr>
              <a:t>网卡、以太电缆、光纤、双绞线、交换机、路由器、网关</a:t>
            </a:r>
            <a:endParaRPr lang="zh-CN" altLang="en-US" sz="2800" b="0" spc="150" dirty="0">
              <a:solidFill>
                <a:srgbClr val="000000">
                  <a:lumMod val="85000"/>
                  <a:lumOff val="15000"/>
                </a:srgbClr>
              </a:solidFill>
              <a:effectLst/>
              <a:latin typeface="微软雅黑" panose="020B0503020204020204" charset="-122"/>
              <a:ea typeface="微软雅黑" panose="020B0503020204020204" charset="-122"/>
              <a:cs typeface="微软雅黑" panose="020B0503020204020204" charset="-122"/>
            </a:endParaRPr>
          </a:p>
          <a:p>
            <a:pPr algn="l" latinLnBrk="0">
              <a:lnSpc>
                <a:spcPct val="120000"/>
              </a:lnSpc>
            </a:pPr>
            <a:endParaRPr lang="zh-CN" altLang="en-US" sz="2800" b="0" spc="150" dirty="0">
              <a:solidFill>
                <a:srgbClr val="000000">
                  <a:lumMod val="85000"/>
                  <a:lumOff val="15000"/>
                </a:srgbClr>
              </a:solidFill>
              <a:effectLst/>
              <a:latin typeface="微软雅黑" panose="020B0503020204020204" charset="-122"/>
              <a:ea typeface="微软雅黑" panose="020B0503020204020204" charset="-122"/>
              <a:cs typeface="微软雅黑" panose="020B0503020204020204" charset="-122"/>
            </a:endParaRPr>
          </a:p>
        </p:txBody>
      </p:sp>
      <p:sp>
        <p:nvSpPr>
          <p:cNvPr id="93" name="文本框 92"/>
          <p:cNvSpPr txBox="1"/>
          <p:nvPr>
            <p:custDataLst>
              <p:tags r:id="rId16"/>
            </p:custDataLst>
          </p:nvPr>
        </p:nvSpPr>
        <p:spPr bwMode="auto">
          <a:xfrm>
            <a:off x="3217104" y="9017039"/>
            <a:ext cx="4089638" cy="797765"/>
          </a:xfrm>
          <a:prstGeom prst="rect">
            <a:avLst/>
          </a:prstGeom>
          <a:noFill/>
        </p:spPr>
        <p:txBody>
          <a:bodyPr wrap="square" lIns="90000" tIns="46800" rIns="90000" bIns="0" anchor="b">
            <a:normAutofit/>
          </a:bodyPr>
          <a:lstStyle/>
          <a:p>
            <a:pPr algn="r" latinLnBrk="0">
              <a:lnSpc>
                <a:spcPct val="120000"/>
              </a:lnSpc>
            </a:pPr>
            <a:r>
              <a:rPr lang="zh-CN" altLang="en-US" sz="3600" b="1" spc="300" dirty="0">
                <a:solidFill>
                  <a:srgbClr val="69A35B"/>
                </a:solidFill>
                <a:effectLst/>
                <a:latin typeface="微软雅黑" panose="020B0503020204020204" charset="-122"/>
                <a:ea typeface="微软雅黑" panose="020B0503020204020204" charset="-122"/>
                <a:cs typeface="+mn-ea"/>
              </a:rPr>
              <a:t>通信协议</a:t>
            </a:r>
            <a:endParaRPr lang="zh-CN" altLang="en-US" sz="3600" b="1" spc="300" dirty="0">
              <a:solidFill>
                <a:srgbClr val="69A35B"/>
              </a:solidFill>
              <a:effectLst/>
              <a:latin typeface="微软雅黑" panose="020B0503020204020204" charset="-122"/>
              <a:ea typeface="微软雅黑" panose="020B0503020204020204" charset="-122"/>
              <a:cs typeface="+mn-ea"/>
            </a:endParaRPr>
          </a:p>
        </p:txBody>
      </p:sp>
      <p:sp>
        <p:nvSpPr>
          <p:cNvPr id="94" name="文本框 93"/>
          <p:cNvSpPr txBox="1"/>
          <p:nvPr>
            <p:custDataLst>
              <p:tags r:id="rId17"/>
            </p:custDataLst>
          </p:nvPr>
        </p:nvSpPr>
        <p:spPr bwMode="auto">
          <a:xfrm>
            <a:off x="3216910" y="9857105"/>
            <a:ext cx="4239260" cy="2198370"/>
          </a:xfrm>
          <a:prstGeom prst="rect">
            <a:avLst/>
          </a:prstGeom>
          <a:noFill/>
        </p:spPr>
        <p:txBody>
          <a:bodyPr wrap="square" lIns="90000" tIns="0" rIns="90000" bIns="46800">
            <a:normAutofit fontScale="90000"/>
          </a:bodyPr>
          <a:lstStyle/>
          <a:p>
            <a:pPr algn="l" latinLnBrk="0">
              <a:lnSpc>
                <a:spcPct val="120000"/>
              </a:lnSpc>
            </a:pPr>
            <a:r>
              <a:rPr lang="zh-CN" altLang="en-US" sz="2800" spc="150">
                <a:solidFill>
                  <a:srgbClr val="000000">
                    <a:lumMod val="85000"/>
                    <a:lumOff val="15000"/>
                  </a:srgbClr>
                </a:solidFill>
                <a:effectLst/>
                <a:latin typeface="微软雅黑" panose="020B0503020204020204" charset="-122"/>
                <a:ea typeface="微软雅黑" panose="020B0503020204020204" charset="-122"/>
                <a:cs typeface="微软雅黑" panose="020B0503020204020204" charset="-122"/>
              </a:rPr>
              <a:t>通信过程中遵守的约定和规范</a:t>
            </a:r>
            <a:endParaRPr lang="zh-CN" altLang="en-US" sz="2800" spc="150">
              <a:solidFill>
                <a:srgbClr val="000000">
                  <a:lumMod val="85000"/>
                  <a:lumOff val="15000"/>
                </a:srgbClr>
              </a:solidFill>
              <a:effectLst/>
              <a:latin typeface="微软雅黑" panose="020B0503020204020204" charset="-122"/>
              <a:ea typeface="微软雅黑" panose="020B0503020204020204" charset="-122"/>
              <a:cs typeface="微软雅黑" panose="020B0503020204020204" charset="-122"/>
            </a:endParaRPr>
          </a:p>
          <a:p>
            <a:pPr algn="l" latinLnBrk="0">
              <a:lnSpc>
                <a:spcPct val="120000"/>
              </a:lnSpc>
            </a:pPr>
            <a:endParaRPr lang="zh-CN" altLang="en-US" sz="2800" b="0" spc="150">
              <a:solidFill>
                <a:srgbClr val="000000">
                  <a:lumMod val="85000"/>
                  <a:lumOff val="15000"/>
                </a:srgbClr>
              </a:solidFill>
              <a:effectLst/>
              <a:latin typeface="微软雅黑" panose="020B0503020204020204" charset="-122"/>
              <a:ea typeface="微软雅黑" panose="020B0503020204020204" charset="-122"/>
              <a:cs typeface="微软雅黑" panose="020B0503020204020204" charset="-122"/>
            </a:endParaRPr>
          </a:p>
          <a:p>
            <a:pPr algn="l" latinLnBrk="0">
              <a:lnSpc>
                <a:spcPct val="120000"/>
              </a:lnSpc>
            </a:pPr>
            <a:r>
              <a:rPr lang="en-US" altLang="zh-CN" sz="2800" b="0" spc="150">
                <a:solidFill>
                  <a:srgbClr val="000000">
                    <a:lumMod val="85000"/>
                    <a:lumOff val="15000"/>
                  </a:srgbClr>
                </a:solidFill>
                <a:effectLst/>
                <a:latin typeface="微软雅黑" panose="020B0503020204020204" charset="-122"/>
                <a:ea typeface="微软雅黑" panose="020B0503020204020204" charset="-122"/>
                <a:cs typeface="微软雅黑" panose="020B0503020204020204" charset="-122"/>
              </a:rPr>
              <a:t>eg:</a:t>
            </a:r>
            <a:r>
              <a:rPr lang="zh-CN" altLang="en-US" sz="2800" b="0" spc="150">
                <a:solidFill>
                  <a:srgbClr val="000000">
                    <a:lumMod val="85000"/>
                    <a:lumOff val="15000"/>
                  </a:srgbClr>
                </a:solidFill>
                <a:effectLst/>
                <a:latin typeface="微软雅黑" panose="020B0503020204020204" charset="-122"/>
                <a:ea typeface="微软雅黑" panose="020B0503020204020204" charset="-122"/>
                <a:cs typeface="微软雅黑" panose="020B0503020204020204" charset="-122"/>
              </a:rPr>
              <a:t>数据传输的格式和规范</a:t>
            </a:r>
            <a:endParaRPr lang="zh-CN" altLang="en-US" sz="2800" b="0" spc="150">
              <a:solidFill>
                <a:srgbClr val="000000">
                  <a:lumMod val="85000"/>
                  <a:lumOff val="15000"/>
                </a:srgbClr>
              </a:solidFill>
              <a:effectLst/>
              <a:latin typeface="微软雅黑" panose="020B0503020204020204" charset="-122"/>
              <a:ea typeface="微软雅黑" panose="020B0503020204020204" charset="-122"/>
              <a:cs typeface="微软雅黑" panose="020B0503020204020204" charset="-122"/>
            </a:endParaRPr>
          </a:p>
        </p:txBody>
      </p:sp>
      <p:sp>
        <p:nvSpPr>
          <p:cNvPr id="97" name="文本框 96"/>
          <p:cNvSpPr txBox="1"/>
          <p:nvPr>
            <p:custDataLst>
              <p:tags r:id="rId18"/>
            </p:custDataLst>
          </p:nvPr>
        </p:nvSpPr>
        <p:spPr bwMode="auto">
          <a:xfrm>
            <a:off x="15836510" y="6605425"/>
            <a:ext cx="4089638" cy="797765"/>
          </a:xfrm>
          <a:prstGeom prst="rect">
            <a:avLst/>
          </a:prstGeom>
          <a:noFill/>
        </p:spPr>
        <p:txBody>
          <a:bodyPr wrap="square" lIns="90000" tIns="46800" rIns="90000" bIns="0" anchor="b">
            <a:normAutofit/>
          </a:bodyPr>
          <a:lstStyle/>
          <a:p>
            <a:pPr latinLnBrk="0">
              <a:lnSpc>
                <a:spcPct val="120000"/>
              </a:lnSpc>
            </a:pPr>
            <a:r>
              <a:rPr lang="zh-CN" altLang="en-US" sz="3600" b="1" spc="300" dirty="0">
                <a:solidFill>
                  <a:srgbClr val="3498DB"/>
                </a:solidFill>
                <a:effectLst/>
                <a:latin typeface="微软雅黑" panose="020B0503020204020204" charset="-122"/>
                <a:ea typeface="微软雅黑" panose="020B0503020204020204" charset="-122"/>
                <a:cs typeface="+mn-ea"/>
              </a:rPr>
              <a:t>资源子网</a:t>
            </a:r>
            <a:endParaRPr lang="zh-CN" altLang="en-US" sz="3600" b="1" spc="300" dirty="0">
              <a:solidFill>
                <a:srgbClr val="3498DB"/>
              </a:solidFill>
              <a:effectLst/>
              <a:latin typeface="微软雅黑" panose="020B0503020204020204" charset="-122"/>
              <a:ea typeface="微软雅黑" panose="020B0503020204020204" charset="-122"/>
              <a:cs typeface="+mn-ea"/>
            </a:endParaRPr>
          </a:p>
        </p:txBody>
      </p:sp>
      <p:sp>
        <p:nvSpPr>
          <p:cNvPr id="98" name="文本框 97"/>
          <p:cNvSpPr txBox="1"/>
          <p:nvPr>
            <p:custDataLst>
              <p:tags r:id="rId19"/>
            </p:custDataLst>
          </p:nvPr>
        </p:nvSpPr>
        <p:spPr bwMode="auto">
          <a:xfrm>
            <a:off x="16352520" y="7834630"/>
            <a:ext cx="4240530" cy="3533140"/>
          </a:xfrm>
          <a:prstGeom prst="rect">
            <a:avLst/>
          </a:prstGeom>
          <a:noFill/>
        </p:spPr>
        <p:txBody>
          <a:bodyPr wrap="square" lIns="90000" tIns="0" rIns="90000" bIns="46800">
            <a:noAutofit/>
          </a:bodyPr>
          <a:lstStyle/>
          <a:p>
            <a:pPr algn="l" latinLnBrk="0">
              <a:lnSpc>
                <a:spcPct val="120000"/>
              </a:lnSpc>
            </a:pPr>
            <a:r>
              <a:rPr lang="zh-CN" altLang="en-US" sz="2800" spc="150" dirty="0">
                <a:solidFill>
                  <a:srgbClr val="000000">
                    <a:lumMod val="85000"/>
                    <a:lumOff val="15000"/>
                  </a:srgbClr>
                </a:solidFill>
                <a:effectLst/>
                <a:latin typeface="微软雅黑" panose="020B0503020204020204" charset="-122"/>
                <a:ea typeface="微软雅黑" panose="020B0503020204020204" charset="-122"/>
                <a:cs typeface="微软雅黑" panose="020B0503020204020204" charset="-122"/>
              </a:rPr>
              <a:t>计算通信过程中面向用户应用的部分</a:t>
            </a:r>
            <a:endParaRPr lang="zh-CN" altLang="en-US" sz="2800" spc="150" dirty="0">
              <a:solidFill>
                <a:srgbClr val="000000">
                  <a:lumMod val="85000"/>
                  <a:lumOff val="15000"/>
                </a:srgbClr>
              </a:solidFill>
              <a:effectLst/>
              <a:latin typeface="微软雅黑" panose="020B0503020204020204" charset="-122"/>
              <a:ea typeface="微软雅黑" panose="020B0503020204020204" charset="-122"/>
              <a:cs typeface="微软雅黑" panose="020B0503020204020204" charset="-122"/>
            </a:endParaRPr>
          </a:p>
          <a:p>
            <a:pPr algn="l" latinLnBrk="0">
              <a:lnSpc>
                <a:spcPct val="120000"/>
              </a:lnSpc>
            </a:pPr>
            <a:endParaRPr lang="zh-CN" altLang="en-US" sz="2800" b="0" spc="150" dirty="0">
              <a:solidFill>
                <a:srgbClr val="000000">
                  <a:lumMod val="85000"/>
                  <a:lumOff val="15000"/>
                </a:srgbClr>
              </a:solidFill>
              <a:effectLst/>
              <a:latin typeface="微软雅黑" panose="020B0503020204020204" charset="-122"/>
              <a:ea typeface="微软雅黑" panose="020B0503020204020204" charset="-122"/>
              <a:cs typeface="微软雅黑" panose="020B0503020204020204" charset="-122"/>
            </a:endParaRPr>
          </a:p>
          <a:p>
            <a:pPr algn="l" latinLnBrk="0">
              <a:lnSpc>
                <a:spcPct val="120000"/>
              </a:lnSpc>
            </a:pPr>
            <a:r>
              <a:rPr lang="en-US" altLang="zh-CN" sz="2800" b="0" spc="150" dirty="0">
                <a:solidFill>
                  <a:srgbClr val="000000">
                    <a:lumMod val="85000"/>
                    <a:lumOff val="15000"/>
                  </a:srgbClr>
                </a:solidFill>
                <a:effectLst/>
                <a:latin typeface="微软雅黑" panose="020B0503020204020204" charset="-122"/>
                <a:ea typeface="微软雅黑" panose="020B0503020204020204" charset="-122"/>
                <a:cs typeface="微软雅黑" panose="020B0503020204020204" charset="-122"/>
              </a:rPr>
              <a:t>eg:</a:t>
            </a:r>
            <a:r>
              <a:rPr lang="zh-CN" altLang="en-US" sz="2800" b="0" spc="150" dirty="0">
                <a:solidFill>
                  <a:srgbClr val="000000">
                    <a:lumMod val="85000"/>
                    <a:lumOff val="15000"/>
                  </a:srgbClr>
                </a:solidFill>
                <a:effectLst/>
                <a:latin typeface="微软雅黑" panose="020B0503020204020204" charset="-122"/>
                <a:ea typeface="微软雅黑" panose="020B0503020204020204" charset="-122"/>
                <a:cs typeface="微软雅黑" panose="020B0503020204020204" charset="-122"/>
              </a:rPr>
              <a:t>主计算机、终端</a:t>
            </a:r>
            <a:endParaRPr lang="zh-CN" altLang="en-US" sz="2800" b="0" spc="150" dirty="0">
              <a:solidFill>
                <a:srgbClr val="000000">
                  <a:lumMod val="85000"/>
                  <a:lumOff val="15000"/>
                </a:srgbClr>
              </a:solidFill>
              <a:effectLst/>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15218410" y="2425383"/>
            <a:ext cx="8787765" cy="1024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rPr>
              <a:t>计算机网络的组成</a:t>
            </a:r>
            <a:endPar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字节跳动ByteDance-PPT-0724-03.jpg" descr="字节跳动ByteDance-PPT-0724-03.jpg"/>
          <p:cNvPicPr>
            <a:picLocks noChangeAspect="1"/>
          </p:cNvPicPr>
          <p:nvPr/>
        </p:nvPicPr>
        <p:blipFill>
          <a:blip r:embed="rId1"/>
          <a:stretch>
            <a:fillRect/>
          </a:stretch>
        </p:blipFill>
        <p:spPr>
          <a:xfrm>
            <a:off x="21622" y="-1"/>
            <a:ext cx="24362345" cy="13716001"/>
          </a:xfrm>
          <a:prstGeom prst="rect">
            <a:avLst/>
          </a:prstGeom>
          <a:ln w="12700">
            <a:miter lim="400000"/>
            <a:headEnd/>
            <a:tailEnd/>
          </a:ln>
        </p:spPr>
      </p:pic>
      <p:sp>
        <p:nvSpPr>
          <p:cNvPr id="138" name="为什么要做RTC？"/>
          <p:cNvSpPr txBox="1"/>
          <p:nvPr/>
        </p:nvSpPr>
        <p:spPr>
          <a:xfrm>
            <a:off x="803872" y="1400144"/>
            <a:ext cx="508952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r>
              <a:rPr lang="en-US" altLang="zh-CN"/>
              <a:t>websocket</a:t>
            </a:r>
            <a:r>
              <a:rPr lang="zh-CN" altLang="en-US"/>
              <a:t>技术</a:t>
            </a:r>
            <a:endParaRPr lang="zh-CN" altLang="en-US"/>
          </a:p>
        </p:txBody>
      </p:sp>
      <p:sp>
        <p:nvSpPr>
          <p:cNvPr id="143" name="并不是所有浏览器都支持websocket协议  ：（…"/>
          <p:cNvSpPr txBox="1"/>
          <p:nvPr/>
        </p:nvSpPr>
        <p:spPr>
          <a:xfrm>
            <a:off x="868680" y="3978911"/>
            <a:ext cx="19930745" cy="6749415"/>
          </a:xfrm>
          <a:prstGeom prst="rect">
            <a:avLst/>
          </a:prstGeom>
          <a:ln w="12700">
            <a:miter lim="400000"/>
          </a:ln>
        </p:spPr>
        <p:txBody>
          <a:bodyPr wrap="square" lIns="50800" tIns="50800" rIns="50800" bIns="50800" anchor="ctr">
            <a:spAutoFit/>
          </a:bodyPr>
          <a:p>
            <a:pPr algn="l">
              <a:lnSpc>
                <a:spcPct val="200000"/>
              </a:lnSpc>
            </a:pPr>
            <a:r>
              <a:rPr lang="en-US" sz="3600"/>
              <a:t>2、服务端：响应协议升级 服务端返回内容如下，状态代码101表示协议切换。到此完成协议升级，后续的数据交互都按照新的协议来。</a:t>
            </a:r>
            <a:endParaRPr lang="en-US" sz="3600"/>
          </a:p>
          <a:p>
            <a:pPr algn="l">
              <a:lnSpc>
                <a:spcPct val="200000"/>
              </a:lnSpc>
            </a:pPr>
            <a:r>
              <a:rPr lang="en-US" sz="3600"/>
              <a:t>	HTTP/1.1 101 Switching Protocols</a:t>
            </a:r>
            <a:endParaRPr lang="en-US" sz="3600"/>
          </a:p>
          <a:p>
            <a:pPr algn="l">
              <a:lnSpc>
                <a:spcPct val="200000"/>
              </a:lnSpc>
            </a:pPr>
            <a:r>
              <a:rPr lang="en-US" sz="3600"/>
              <a:t>	Connection:Upgrade</a:t>
            </a:r>
            <a:endParaRPr lang="en-US" sz="3600"/>
          </a:p>
          <a:p>
            <a:pPr algn="l">
              <a:lnSpc>
                <a:spcPct val="200000"/>
              </a:lnSpc>
            </a:pPr>
            <a:r>
              <a:rPr lang="en-US" sz="3600"/>
              <a:t>	Upgrade: websocket</a:t>
            </a:r>
            <a:endParaRPr lang="en-US" sz="3600"/>
          </a:p>
          <a:p>
            <a:pPr algn="l">
              <a:lnSpc>
                <a:spcPct val="200000"/>
              </a:lnSpc>
            </a:pPr>
            <a:r>
              <a:rPr lang="en-US" sz="3600"/>
              <a:t>	Sec-WebSocket-Accept: Oy4NRAQ13jhfONC7bP8dTKb4PTU=</a:t>
            </a:r>
            <a:endParaRPr lang="en-US" sz="3600"/>
          </a:p>
        </p:txBody>
      </p:sp>
      <p:sp>
        <p:nvSpPr>
          <p:cNvPr id="2" name="文本框 1"/>
          <p:cNvSpPr txBox="1"/>
          <p:nvPr/>
        </p:nvSpPr>
        <p:spPr>
          <a:xfrm>
            <a:off x="15218410" y="2425383"/>
            <a:ext cx="8787765" cy="1024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CN" sz="6000" b="1" i="0" u="none" strike="noStrike" cap="none" spc="0" normalizeH="0" baseline="0">
                <a:ln>
                  <a:noFill/>
                </a:ln>
                <a:solidFill>
                  <a:srgbClr val="000000"/>
                </a:solidFill>
                <a:effectLst/>
                <a:uFillTx/>
                <a:latin typeface="Helvetica Neue"/>
                <a:ea typeface="Helvetica Neue"/>
                <a:cs typeface="Helvetica Neue"/>
                <a:sym typeface="Helvetica Neue"/>
              </a:rPr>
              <a:t>websocket</a:t>
            </a:r>
            <a:r>
              <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rPr>
              <a:t>的工作原理</a:t>
            </a:r>
            <a:endPar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字节跳动ByteDance-PPT-0724-03.jpg" descr="字节跳动ByteDance-PPT-0724-03.jpg"/>
          <p:cNvPicPr>
            <a:picLocks noChangeAspect="1"/>
          </p:cNvPicPr>
          <p:nvPr/>
        </p:nvPicPr>
        <p:blipFill>
          <a:blip r:embed="rId1"/>
          <a:stretch>
            <a:fillRect/>
          </a:stretch>
        </p:blipFill>
        <p:spPr>
          <a:xfrm>
            <a:off x="10827" y="-1"/>
            <a:ext cx="24362345" cy="13716001"/>
          </a:xfrm>
          <a:prstGeom prst="rect">
            <a:avLst/>
          </a:prstGeom>
          <a:ln w="12700">
            <a:miter lim="400000"/>
            <a:headEnd/>
            <a:tailEnd/>
          </a:ln>
        </p:spPr>
      </p:pic>
      <p:sp>
        <p:nvSpPr>
          <p:cNvPr id="138" name="为什么要做RTC？"/>
          <p:cNvSpPr txBox="1"/>
          <p:nvPr/>
        </p:nvSpPr>
        <p:spPr>
          <a:xfrm>
            <a:off x="803872" y="1400144"/>
            <a:ext cx="508952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r>
              <a:rPr lang="en-US" altLang="zh-CN"/>
              <a:t>websocket</a:t>
            </a:r>
            <a:r>
              <a:rPr lang="zh-CN" altLang="en-US"/>
              <a:t>技术</a:t>
            </a:r>
            <a:endParaRPr lang="zh-CN" altLang="en-US"/>
          </a:p>
        </p:txBody>
      </p:sp>
      <p:sp>
        <p:nvSpPr>
          <p:cNvPr id="143" name="并不是所有浏览器都支持websocket协议  ：（…"/>
          <p:cNvSpPr txBox="1"/>
          <p:nvPr/>
        </p:nvSpPr>
        <p:spPr>
          <a:xfrm>
            <a:off x="995045" y="3450592"/>
            <a:ext cx="19930745" cy="2317115"/>
          </a:xfrm>
          <a:prstGeom prst="rect">
            <a:avLst/>
          </a:prstGeom>
          <a:ln w="12700">
            <a:miter lim="400000"/>
          </a:ln>
        </p:spPr>
        <p:txBody>
          <a:bodyPr wrap="square" lIns="50800" tIns="50800" rIns="50800" bIns="50800" anchor="ctr">
            <a:spAutoFit/>
          </a:bodyPr>
          <a:p>
            <a:pPr algn="l">
              <a:lnSpc>
                <a:spcPct val="200000"/>
              </a:lnSpc>
            </a:pPr>
            <a:r>
              <a:rPr lang="en-US" sz="3600"/>
              <a:t>3、</a:t>
            </a:r>
            <a:r>
              <a:rPr lang="zh-CN" altLang="en-US" sz="3600"/>
              <a:t>客户端、服务端数据的交换，离不开数据帧格式的定义</a:t>
            </a:r>
            <a:endParaRPr lang="zh-CN" altLang="en-US" sz="3600"/>
          </a:p>
          <a:p>
            <a:pPr algn="l">
              <a:lnSpc>
                <a:spcPct val="200000"/>
              </a:lnSpc>
            </a:pPr>
            <a:endParaRPr lang="en-US" sz="3600"/>
          </a:p>
        </p:txBody>
      </p:sp>
      <p:sp>
        <p:nvSpPr>
          <p:cNvPr id="2" name="文本框 1"/>
          <p:cNvSpPr txBox="1"/>
          <p:nvPr/>
        </p:nvSpPr>
        <p:spPr>
          <a:xfrm>
            <a:off x="15218410" y="2425383"/>
            <a:ext cx="8787765" cy="1024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CN" sz="6000" b="1" i="0" u="none" strike="noStrike" cap="none" spc="0" normalizeH="0" baseline="0">
                <a:ln>
                  <a:noFill/>
                </a:ln>
                <a:solidFill>
                  <a:srgbClr val="000000"/>
                </a:solidFill>
                <a:effectLst/>
                <a:uFillTx/>
                <a:latin typeface="Helvetica Neue"/>
                <a:ea typeface="Helvetica Neue"/>
                <a:cs typeface="Helvetica Neue"/>
                <a:sym typeface="Helvetica Neue"/>
              </a:rPr>
              <a:t>websocket</a:t>
            </a:r>
            <a:r>
              <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rPr>
              <a:t>的工作原理</a:t>
            </a:r>
            <a:endPar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pic>
        <p:nvPicPr>
          <p:cNvPr id="3" name="图片 2"/>
          <p:cNvPicPr>
            <a:picLocks noChangeAspect="1"/>
          </p:cNvPicPr>
          <p:nvPr/>
        </p:nvPicPr>
        <p:blipFill>
          <a:blip r:embed="rId2"/>
          <a:stretch>
            <a:fillRect/>
          </a:stretch>
        </p:blipFill>
        <p:spPr>
          <a:xfrm>
            <a:off x="10795" y="4945380"/>
            <a:ext cx="11123930" cy="8141970"/>
          </a:xfrm>
          <a:prstGeom prst="rect">
            <a:avLst/>
          </a:prstGeom>
        </p:spPr>
      </p:pic>
      <p:pic>
        <p:nvPicPr>
          <p:cNvPr id="5" name="图片 4"/>
          <p:cNvPicPr>
            <a:picLocks noChangeAspect="1"/>
          </p:cNvPicPr>
          <p:nvPr/>
        </p:nvPicPr>
        <p:blipFill>
          <a:blip r:embed="rId3"/>
          <a:stretch>
            <a:fillRect/>
          </a:stretch>
        </p:blipFill>
        <p:spPr>
          <a:xfrm>
            <a:off x="11325860" y="5993130"/>
            <a:ext cx="13047345" cy="6046470"/>
          </a:xfrm>
          <a:prstGeom prst="rect">
            <a:avLst/>
          </a:prstGeom>
        </p:spPr>
      </p:pic>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字节跳动ByteDance-PPT-0724-03.jpg" descr="字节跳动ByteDance-PPT-0724-03.jpg"/>
          <p:cNvPicPr>
            <a:picLocks noChangeAspect="1"/>
          </p:cNvPicPr>
          <p:nvPr/>
        </p:nvPicPr>
        <p:blipFill>
          <a:blip r:embed="rId1"/>
          <a:stretch>
            <a:fillRect/>
          </a:stretch>
        </p:blipFill>
        <p:spPr>
          <a:xfrm>
            <a:off x="10827" y="-1"/>
            <a:ext cx="24362345" cy="13716001"/>
          </a:xfrm>
          <a:prstGeom prst="rect">
            <a:avLst/>
          </a:prstGeom>
          <a:ln w="12700">
            <a:miter lim="400000"/>
            <a:headEnd/>
            <a:tailEnd/>
          </a:ln>
        </p:spPr>
      </p:pic>
      <p:sp>
        <p:nvSpPr>
          <p:cNvPr id="138" name="为什么要做RTC？"/>
          <p:cNvSpPr txBox="1"/>
          <p:nvPr/>
        </p:nvSpPr>
        <p:spPr>
          <a:xfrm>
            <a:off x="803872" y="1400144"/>
            <a:ext cx="508952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r>
              <a:rPr lang="en-US" altLang="zh-CN"/>
              <a:t>websocket</a:t>
            </a:r>
            <a:r>
              <a:rPr lang="zh-CN" altLang="en-US"/>
              <a:t>技术</a:t>
            </a:r>
            <a:endParaRPr lang="zh-CN" altLang="en-US"/>
          </a:p>
        </p:txBody>
      </p:sp>
      <p:sp>
        <p:nvSpPr>
          <p:cNvPr id="2" name="文本框 1"/>
          <p:cNvSpPr txBox="1"/>
          <p:nvPr/>
        </p:nvSpPr>
        <p:spPr>
          <a:xfrm>
            <a:off x="11452225" y="2425700"/>
            <a:ext cx="12553950" cy="1024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CN" sz="6000" b="1" i="0" u="none" strike="noStrike" cap="none" spc="0" normalizeH="0" baseline="0">
                <a:ln>
                  <a:noFill/>
                </a:ln>
                <a:solidFill>
                  <a:srgbClr val="000000"/>
                </a:solidFill>
                <a:effectLst/>
                <a:uFillTx/>
                <a:latin typeface="Helvetica Neue"/>
                <a:ea typeface="Helvetica Neue"/>
                <a:cs typeface="Helvetica Neue"/>
                <a:sym typeface="Helvetica Neue"/>
              </a:rPr>
              <a:t>websocket</a:t>
            </a:r>
            <a:r>
              <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rPr>
              <a:t>的优缺点</a:t>
            </a:r>
            <a:endPar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143" name="并不是所有浏览器都支持websocket协议  ：（…"/>
          <p:cNvSpPr txBox="1"/>
          <p:nvPr/>
        </p:nvSpPr>
        <p:spPr>
          <a:xfrm>
            <a:off x="868680" y="3886518"/>
            <a:ext cx="19930745" cy="6934200"/>
          </a:xfrm>
          <a:prstGeom prst="rect">
            <a:avLst/>
          </a:prstGeom>
          <a:ln w="12700">
            <a:miter lim="400000"/>
          </a:ln>
        </p:spPr>
        <p:txBody>
          <a:bodyPr wrap="square" lIns="50800" tIns="50800" rIns="50800" bIns="50800" anchor="ctr">
            <a:spAutoFit/>
          </a:bodyPr>
          <a:p>
            <a:pPr algn="l">
              <a:lnSpc>
                <a:spcPct val="200000"/>
              </a:lnSpc>
            </a:pPr>
            <a:r>
              <a:rPr sz="3600"/>
              <a:t>优点：</a:t>
            </a:r>
            <a:endParaRPr sz="3600"/>
          </a:p>
          <a:p>
            <a:pPr algn="l">
              <a:lnSpc>
                <a:spcPct val="200000"/>
              </a:lnSpc>
            </a:pPr>
            <a:r>
              <a:t>· WebSocket协议一旦建议后，互相沟通所消耗的请求头是很小的</a:t>
            </a:r>
          </a:p>
          <a:p>
            <a:pPr algn="l">
              <a:lnSpc>
                <a:spcPct val="200000"/>
              </a:lnSpc>
            </a:pPr>
            <a:r>
              <a:t>· 服务器可以向客户端推送消息了</a:t>
            </a:r>
          </a:p>
          <a:p>
            <a:pPr algn="l">
              <a:lnSpc>
                <a:spcPct val="200000"/>
              </a:lnSpc>
            </a:pPr>
          </a:p>
          <a:p>
            <a:pPr algn="l">
              <a:lnSpc>
                <a:spcPct val="200000"/>
              </a:lnSpc>
            </a:pPr>
          </a:p>
          <a:p>
            <a:pPr algn="l">
              <a:lnSpc>
                <a:spcPct val="200000"/>
              </a:lnSpc>
            </a:pPr>
            <a:r>
              <a:rPr sz="3600"/>
              <a:t>缺点：</a:t>
            </a:r>
            <a:endParaRPr sz="3600"/>
          </a:p>
          <a:p>
            <a:pPr algn="l">
              <a:lnSpc>
                <a:spcPct val="200000"/>
              </a:lnSpc>
            </a:pPr>
            <a:r>
              <a:t>· 少部分浏览器不支持，浏览器支持的程度与方式有区别</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字节跳动ByteDance-PPT-0724-03.jpg" descr="字节跳动ByteDance-PPT-0724-03.jpg"/>
          <p:cNvPicPr>
            <a:picLocks noChangeAspect="1"/>
          </p:cNvPicPr>
          <p:nvPr/>
        </p:nvPicPr>
        <p:blipFill>
          <a:blip r:embed="rId1"/>
          <a:stretch>
            <a:fillRect/>
          </a:stretch>
        </p:blipFill>
        <p:spPr>
          <a:xfrm>
            <a:off x="10827" y="-1"/>
            <a:ext cx="24362345" cy="13716001"/>
          </a:xfrm>
          <a:prstGeom prst="rect">
            <a:avLst/>
          </a:prstGeom>
          <a:ln w="12700">
            <a:miter lim="400000"/>
            <a:headEnd/>
            <a:tailEnd/>
          </a:ln>
        </p:spPr>
      </p:pic>
      <p:sp>
        <p:nvSpPr>
          <p:cNvPr id="138" name="为什么要做RTC？"/>
          <p:cNvSpPr txBox="1"/>
          <p:nvPr/>
        </p:nvSpPr>
        <p:spPr>
          <a:xfrm>
            <a:off x="803872" y="1400144"/>
            <a:ext cx="508952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r>
              <a:rPr lang="en-US" altLang="zh-CN"/>
              <a:t>websocket</a:t>
            </a:r>
            <a:r>
              <a:rPr lang="zh-CN" altLang="en-US"/>
              <a:t>技术</a:t>
            </a:r>
            <a:endParaRPr lang="zh-CN" altLang="en-US"/>
          </a:p>
        </p:txBody>
      </p:sp>
      <p:sp>
        <p:nvSpPr>
          <p:cNvPr id="2" name="文本框 1"/>
          <p:cNvSpPr txBox="1"/>
          <p:nvPr/>
        </p:nvSpPr>
        <p:spPr>
          <a:xfrm>
            <a:off x="11452225" y="2425700"/>
            <a:ext cx="12553950" cy="1024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CN" sz="6000" b="1" i="0" u="none" strike="noStrike" cap="none" spc="0" normalizeH="0" baseline="0">
                <a:ln>
                  <a:noFill/>
                </a:ln>
                <a:solidFill>
                  <a:srgbClr val="000000"/>
                </a:solidFill>
                <a:effectLst/>
                <a:uFillTx/>
                <a:latin typeface="Helvetica Neue"/>
                <a:ea typeface="Helvetica Neue"/>
                <a:cs typeface="Helvetica Neue"/>
                <a:sym typeface="Helvetica Neue"/>
              </a:rPr>
              <a:t>websocket</a:t>
            </a:r>
            <a:r>
              <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rPr>
              <a:t>和</a:t>
            </a:r>
            <a:r>
              <a:rPr kumimoji="0" lang="en-US" altLang="zh-CN" sz="6000" b="1" i="0" u="none" strike="noStrike" cap="none" spc="0" normalizeH="0" baseline="0">
                <a:ln>
                  <a:noFill/>
                </a:ln>
                <a:solidFill>
                  <a:srgbClr val="000000"/>
                </a:solidFill>
                <a:effectLst/>
                <a:uFillTx/>
                <a:latin typeface="Helvetica Neue"/>
                <a:ea typeface="Helvetica Neue"/>
                <a:cs typeface="Helvetica Neue"/>
                <a:sym typeface="Helvetica Neue"/>
              </a:rPr>
              <a:t>socket.io</a:t>
            </a:r>
            <a:r>
              <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rPr>
              <a:t>的区别</a:t>
            </a:r>
            <a:endPar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143" name="并不是所有浏览器都支持websocket协议  ：（…"/>
          <p:cNvSpPr txBox="1"/>
          <p:nvPr/>
        </p:nvSpPr>
        <p:spPr>
          <a:xfrm>
            <a:off x="868593" y="4790224"/>
            <a:ext cx="17366615" cy="4718050"/>
          </a:xfrm>
          <a:prstGeom prst="rect">
            <a:avLst/>
          </a:prstGeom>
          <a:ln w="12700">
            <a:miter lim="400000"/>
          </a:ln>
        </p:spPr>
        <p:txBody>
          <a:bodyPr wrap="none" lIns="50800" tIns="50800" rIns="50800" bIns="50800" anchor="ctr">
            <a:spAutoFit/>
          </a:bodyPr>
          <a:p>
            <a:pPr algn="l">
              <a:lnSpc>
                <a:spcPct val="200000"/>
              </a:lnSpc>
            </a:pPr>
            <a:r>
              <a:rPr lang="en-US"/>
              <a:t>1.</a:t>
            </a:r>
            <a:r>
              <a:t>Socket.io不是Websocket</a:t>
            </a:r>
          </a:p>
          <a:p>
            <a:pPr algn="l">
              <a:lnSpc>
                <a:spcPct val="200000"/>
              </a:lnSpc>
            </a:pPr>
            <a:r>
              <a:rPr lang="en-US"/>
              <a:t>2.</a:t>
            </a:r>
            <a:r>
              <a:t>它只是将Websocket和轮询（Polling）机制以及其它的实时通信方式封装成了通用的接口</a:t>
            </a:r>
          </a:p>
          <a:p>
            <a:pPr algn="l">
              <a:lnSpc>
                <a:spcPct val="200000"/>
              </a:lnSpc>
            </a:pPr>
            <a:r>
              <a:rPr lang="en-US"/>
              <a:t>3.</a:t>
            </a:r>
            <a:r>
              <a:t>也就是说，Websocket仅仅是 Socket.io实现实时通信的一个子集。</a:t>
            </a:r>
          </a:p>
          <a:p>
            <a:pPr algn="l">
              <a:lnSpc>
                <a:spcPct val="200000"/>
              </a:lnSpc>
            </a:pPr>
            <a:r>
              <a:t>因此Websocket客户端连接不上Socket.io服务端，当然Socket.io客户端也连接不上Websocket服务端。</a:t>
            </a:r>
          </a:p>
          <a:p>
            <a:pPr algn="l">
              <a:lnSpc>
                <a:spcPct val="200000"/>
              </a:lnSpc>
            </a:pP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7" name="字节跳动ByteDance-PPT-0724-03.jpg" descr="字节跳动ByteDance-PPT-0724-03.jpg"/>
          <p:cNvPicPr>
            <a:picLocks noChangeAspect="1"/>
          </p:cNvPicPr>
          <p:nvPr/>
        </p:nvPicPr>
        <p:blipFill>
          <a:blip r:embed="rId1"/>
          <a:stretch>
            <a:fillRect/>
          </a:stretch>
        </p:blipFill>
        <p:spPr>
          <a:xfrm>
            <a:off x="10827" y="-1"/>
            <a:ext cx="24362345" cy="13716001"/>
          </a:xfrm>
          <a:prstGeom prst="rect">
            <a:avLst/>
          </a:prstGeom>
          <a:ln w="12700">
            <a:miter lim="400000"/>
            <a:headEnd/>
            <a:tailEnd/>
          </a:ln>
        </p:spPr>
      </p:pic>
      <p:grpSp>
        <p:nvGrpSpPr>
          <p:cNvPr id="9" name="组合 8"/>
          <p:cNvGrpSpPr/>
          <p:nvPr>
            <p:custDataLst>
              <p:tags r:id="rId2"/>
            </p:custDataLst>
          </p:nvPr>
        </p:nvGrpSpPr>
        <p:grpSpPr>
          <a:xfrm>
            <a:off x="2891018" y="5578038"/>
            <a:ext cx="18601964" cy="1705566"/>
            <a:chOff x="1445509" y="2789019"/>
            <a:chExt cx="9300982" cy="852783"/>
          </a:xfrm>
        </p:grpSpPr>
        <p:pic>
          <p:nvPicPr>
            <p:cNvPr id="6" name="图形 3"/>
            <p:cNvPicPr>
              <a:picLocks noChangeAspect="1"/>
            </p:cNvPicPr>
            <p:nvPr>
              <p:custDataLst>
                <p:tags r:id="rId3"/>
              </p:custDataLst>
            </p:nvPr>
          </p:nvPicPr>
          <p:blipFill>
            <a:blip r:embed="rId4"/>
            <a:stretch>
              <a:fillRect/>
            </a:stretch>
          </p:blipFill>
          <p:spPr>
            <a:xfrm rot="10800000">
              <a:off x="9753003" y="2789020"/>
              <a:ext cx="993488" cy="852782"/>
            </a:xfrm>
            <a:prstGeom prst="rect">
              <a:avLst/>
            </a:prstGeom>
          </p:spPr>
        </p:pic>
        <p:pic>
          <p:nvPicPr>
            <p:cNvPr id="7" name="图形 3"/>
            <p:cNvPicPr>
              <a:picLocks noChangeAspect="1"/>
            </p:cNvPicPr>
            <p:nvPr>
              <p:custDataLst>
                <p:tags r:id="rId5"/>
              </p:custDataLst>
            </p:nvPr>
          </p:nvPicPr>
          <p:blipFill>
            <a:blip r:embed="rId4"/>
            <a:stretch>
              <a:fillRect/>
            </a:stretch>
          </p:blipFill>
          <p:spPr>
            <a:xfrm>
              <a:off x="1445509" y="2789019"/>
              <a:ext cx="993490" cy="852782"/>
            </a:xfrm>
            <a:prstGeom prst="rect">
              <a:avLst/>
            </a:prstGeom>
          </p:spPr>
        </p:pic>
      </p:grpSp>
      <p:cxnSp>
        <p:nvCxnSpPr>
          <p:cNvPr id="27" name="直接连接符 26"/>
          <p:cNvCxnSpPr/>
          <p:nvPr>
            <p:custDataLst>
              <p:tags r:id="rId6"/>
            </p:custDataLst>
          </p:nvPr>
        </p:nvCxnSpPr>
        <p:spPr>
          <a:xfrm>
            <a:off x="12192000" y="3911600"/>
            <a:ext cx="0" cy="6350000"/>
          </a:xfrm>
          <a:prstGeom prst="line">
            <a:avLst/>
          </a:prstGeom>
          <a:ln w="12700">
            <a:solidFill>
              <a:srgbClr val="FFFFFF">
                <a:lumMod val="85000"/>
              </a:srgbClr>
            </a:solidFill>
            <a:prstDash val="dash"/>
          </a:ln>
        </p:spPr>
        <p:style>
          <a:lnRef idx="1">
            <a:srgbClr val="EBEBEB"/>
          </a:lnRef>
          <a:fillRef idx="0">
            <a:srgbClr val="EBEBEB"/>
          </a:fillRef>
          <a:effectRef idx="0">
            <a:srgbClr val="EBEBEB"/>
          </a:effectRef>
          <a:fontRef idx="minor">
            <a:srgbClr val="3C3C41"/>
          </a:fontRef>
        </p:style>
      </p:cxnSp>
      <p:sp>
        <p:nvSpPr>
          <p:cNvPr id="2" name="文本框 1"/>
          <p:cNvSpPr txBox="1"/>
          <p:nvPr>
            <p:custDataLst>
              <p:tags r:id="rId7"/>
            </p:custDataLst>
          </p:nvPr>
        </p:nvSpPr>
        <p:spPr>
          <a:xfrm>
            <a:off x="3489960" y="3524250"/>
            <a:ext cx="8479790" cy="2029460"/>
          </a:xfrm>
          <a:prstGeom prst="rect">
            <a:avLst/>
          </a:prstGeom>
          <a:noFill/>
        </p:spPr>
        <p:txBody>
          <a:bodyPr wrap="square" rtlCol="0" anchor="ctr" anchorCtr="0">
            <a:normAutofit/>
          </a:bodyPr>
          <a:p>
            <a:pPr algn="ctr"/>
            <a:r>
              <a:rPr lang="zh-CN" altLang="en-US" sz="9600" b="1" spc="600" dirty="0">
                <a:solidFill>
                  <a:srgbClr val="322A2C"/>
                </a:solidFill>
                <a:latin typeface="Arial" panose="020B0604020202020204" pitchFamily="34" charset="0"/>
                <a:ea typeface="微软雅黑" panose="020B0503020204020204" charset="-122"/>
              </a:rPr>
              <a:t>即时聊天通信</a:t>
            </a:r>
            <a:endParaRPr lang="zh-CN" altLang="en-US" sz="9600" b="1" spc="600" dirty="0">
              <a:solidFill>
                <a:srgbClr val="322A2C"/>
              </a:solidFill>
              <a:latin typeface="Arial" panose="020B0604020202020204" pitchFamily="34" charset="0"/>
              <a:ea typeface="微软雅黑" panose="020B0503020204020204" charset="-122"/>
            </a:endParaRPr>
          </a:p>
        </p:txBody>
      </p:sp>
      <p:sp>
        <p:nvSpPr>
          <p:cNvPr id="3" name="文本框 2"/>
          <p:cNvSpPr txBox="1"/>
          <p:nvPr>
            <p:custDataLst>
              <p:tags r:id="rId8"/>
            </p:custDataLst>
          </p:nvPr>
        </p:nvSpPr>
        <p:spPr>
          <a:xfrm>
            <a:off x="3489960" y="5553710"/>
            <a:ext cx="8479790" cy="1407160"/>
          </a:xfrm>
          <a:prstGeom prst="rect">
            <a:avLst/>
          </a:prstGeom>
          <a:noFill/>
        </p:spPr>
        <p:txBody>
          <a:bodyPr wrap="square" rtlCol="0" anchor="t" anchorCtr="0">
            <a:normAutofit/>
          </a:bodyPr>
          <a:p>
            <a:pPr algn="ctr"/>
            <a:r>
              <a:rPr lang="zh-CN" altLang="en-US" sz="6000" dirty="0">
                <a:solidFill>
                  <a:srgbClr val="322A2C"/>
                </a:solidFill>
                <a:latin typeface="Arial" panose="020B0604020202020204" pitchFamily="34" charset="0"/>
                <a:ea typeface="微软雅黑 Light" panose="020B0502040204020203" pitchFamily="34" charset="-122"/>
              </a:rPr>
              <a:t>微信</a:t>
            </a:r>
            <a:r>
              <a:rPr lang="en-US" altLang="zh-CN" sz="6000" dirty="0">
                <a:solidFill>
                  <a:srgbClr val="322A2C"/>
                </a:solidFill>
                <a:latin typeface="Arial" panose="020B0604020202020204" pitchFamily="34" charset="0"/>
                <a:ea typeface="微软雅黑 Light" panose="020B0502040204020203" pitchFamily="34" charset="-122"/>
              </a:rPr>
              <a:t>/</a:t>
            </a:r>
            <a:r>
              <a:rPr lang="zh-CN" altLang="en-US" sz="6000" dirty="0">
                <a:solidFill>
                  <a:srgbClr val="322A2C"/>
                </a:solidFill>
                <a:latin typeface="Arial" panose="020B0604020202020204" pitchFamily="34" charset="0"/>
                <a:ea typeface="微软雅黑 Light" panose="020B0502040204020203" pitchFamily="34" charset="-122"/>
              </a:rPr>
              <a:t>抖音</a:t>
            </a:r>
            <a:endParaRPr lang="zh-CN" altLang="en-US" sz="6000" dirty="0">
              <a:solidFill>
                <a:srgbClr val="322A2C"/>
              </a:solidFill>
              <a:latin typeface="Arial" panose="020B0604020202020204" pitchFamily="34" charset="0"/>
              <a:ea typeface="微软雅黑 Light" panose="020B0502040204020203" pitchFamily="34" charset="-122"/>
            </a:endParaRPr>
          </a:p>
        </p:txBody>
      </p:sp>
      <p:sp>
        <p:nvSpPr>
          <p:cNvPr id="29" name="文本框 28"/>
          <p:cNvSpPr txBox="1"/>
          <p:nvPr>
            <p:custDataLst>
              <p:tags r:id="rId9"/>
            </p:custDataLst>
          </p:nvPr>
        </p:nvSpPr>
        <p:spPr>
          <a:xfrm>
            <a:off x="12414250" y="3524250"/>
            <a:ext cx="8479790" cy="2029460"/>
          </a:xfrm>
          <a:prstGeom prst="rect">
            <a:avLst/>
          </a:prstGeom>
          <a:noFill/>
        </p:spPr>
        <p:txBody>
          <a:bodyPr wrap="square" rtlCol="0" anchor="ctr" anchorCtr="0">
            <a:normAutofit/>
          </a:bodyPr>
          <a:p>
            <a:pPr algn="ctr"/>
            <a:r>
              <a:rPr lang="zh-CN" altLang="en-US" sz="9600" b="1" spc="600" dirty="0">
                <a:solidFill>
                  <a:srgbClr val="322A2C"/>
                </a:solidFill>
                <a:latin typeface="Arial" panose="020B0604020202020204" pitchFamily="34" charset="0"/>
                <a:ea typeface="微软雅黑" panose="020B0503020204020204" charset="-122"/>
              </a:rPr>
              <a:t>实时地图</a:t>
            </a:r>
            <a:endParaRPr lang="zh-CN" altLang="en-US" sz="9600" b="1" spc="600" dirty="0">
              <a:solidFill>
                <a:srgbClr val="322A2C"/>
              </a:solidFill>
              <a:latin typeface="Arial" panose="020B0604020202020204" pitchFamily="34" charset="0"/>
              <a:ea typeface="微软雅黑" panose="020B0503020204020204" charset="-122"/>
            </a:endParaRPr>
          </a:p>
        </p:txBody>
      </p:sp>
      <p:sp>
        <p:nvSpPr>
          <p:cNvPr id="30" name="文本框 29"/>
          <p:cNvSpPr txBox="1"/>
          <p:nvPr>
            <p:custDataLst>
              <p:tags r:id="rId10"/>
            </p:custDataLst>
          </p:nvPr>
        </p:nvSpPr>
        <p:spPr>
          <a:xfrm>
            <a:off x="12414250" y="5553710"/>
            <a:ext cx="8479790" cy="1407160"/>
          </a:xfrm>
          <a:prstGeom prst="rect">
            <a:avLst/>
          </a:prstGeom>
          <a:noFill/>
        </p:spPr>
        <p:txBody>
          <a:bodyPr wrap="square" rtlCol="0" anchor="t" anchorCtr="0">
            <a:normAutofit/>
          </a:bodyPr>
          <a:p>
            <a:pPr algn="ctr"/>
            <a:r>
              <a:rPr lang="zh-CN" altLang="en-US" sz="6000" dirty="0">
                <a:solidFill>
                  <a:srgbClr val="322A2C"/>
                </a:solidFill>
                <a:latin typeface="Arial" panose="020B0604020202020204" pitchFamily="34" charset="0"/>
                <a:ea typeface="微软雅黑 Light" panose="020B0502040204020203" pitchFamily="34" charset="-122"/>
              </a:rPr>
              <a:t>高德地图</a:t>
            </a:r>
            <a:endParaRPr lang="zh-CN" altLang="en-US" sz="6000" dirty="0">
              <a:solidFill>
                <a:srgbClr val="322A2C"/>
              </a:solidFill>
              <a:latin typeface="Arial" panose="020B0604020202020204" pitchFamily="34" charset="0"/>
              <a:ea typeface="微软雅黑 Light" panose="020B0502040204020203" pitchFamily="34" charset="-122"/>
            </a:endParaRPr>
          </a:p>
        </p:txBody>
      </p:sp>
      <p:sp>
        <p:nvSpPr>
          <p:cNvPr id="32" name="文本框 31"/>
          <p:cNvSpPr txBox="1"/>
          <p:nvPr>
            <p:custDataLst>
              <p:tags r:id="rId11"/>
            </p:custDataLst>
          </p:nvPr>
        </p:nvSpPr>
        <p:spPr>
          <a:xfrm>
            <a:off x="3489960" y="7459980"/>
            <a:ext cx="8479790" cy="2029460"/>
          </a:xfrm>
          <a:prstGeom prst="rect">
            <a:avLst/>
          </a:prstGeom>
          <a:noFill/>
        </p:spPr>
        <p:txBody>
          <a:bodyPr wrap="square" rtlCol="0" anchor="ctr" anchorCtr="0">
            <a:normAutofit/>
          </a:bodyPr>
          <a:p>
            <a:pPr algn="ctr"/>
            <a:r>
              <a:rPr lang="zh-CN" altLang="en-US" sz="9600" b="1" spc="600" dirty="0">
                <a:solidFill>
                  <a:srgbClr val="322A2C"/>
                </a:solidFill>
                <a:latin typeface="Arial" panose="020B0604020202020204" pitchFamily="34" charset="0"/>
                <a:ea typeface="微软雅黑" panose="020B0503020204020204" charset="-122"/>
              </a:rPr>
              <a:t>在线协同编辑</a:t>
            </a:r>
            <a:endParaRPr lang="zh-CN" altLang="en-US" sz="9600" b="1" spc="600" dirty="0">
              <a:solidFill>
                <a:srgbClr val="322A2C"/>
              </a:solidFill>
              <a:latin typeface="Arial" panose="020B0604020202020204" pitchFamily="34" charset="0"/>
              <a:ea typeface="微软雅黑" panose="020B0503020204020204" charset="-122"/>
            </a:endParaRPr>
          </a:p>
        </p:txBody>
      </p:sp>
      <p:sp>
        <p:nvSpPr>
          <p:cNvPr id="33" name="文本框 32"/>
          <p:cNvSpPr txBox="1"/>
          <p:nvPr>
            <p:custDataLst>
              <p:tags r:id="rId12"/>
            </p:custDataLst>
          </p:nvPr>
        </p:nvSpPr>
        <p:spPr>
          <a:xfrm>
            <a:off x="3489960" y="9489440"/>
            <a:ext cx="8479790" cy="1407160"/>
          </a:xfrm>
          <a:prstGeom prst="rect">
            <a:avLst/>
          </a:prstGeom>
          <a:noFill/>
        </p:spPr>
        <p:txBody>
          <a:bodyPr wrap="square" rtlCol="0" anchor="t" anchorCtr="0">
            <a:normAutofit/>
          </a:bodyPr>
          <a:p>
            <a:pPr algn="ctr"/>
            <a:r>
              <a:rPr lang="en-US" altLang="zh-CN" sz="6000" dirty="0">
                <a:solidFill>
                  <a:srgbClr val="322A2C"/>
                </a:solidFill>
                <a:latin typeface="Arial" panose="020B0604020202020204" pitchFamily="34" charset="0"/>
                <a:ea typeface="微软雅黑 Light" panose="020B0502040204020203" pitchFamily="34" charset="-122"/>
              </a:rPr>
              <a:t>google docs/</a:t>
            </a:r>
            <a:r>
              <a:rPr lang="zh-CN" altLang="en-US" sz="6000" dirty="0">
                <a:solidFill>
                  <a:srgbClr val="322A2C"/>
                </a:solidFill>
                <a:latin typeface="Arial" panose="020B0604020202020204" pitchFamily="34" charset="0"/>
                <a:ea typeface="微软雅黑 Light" panose="020B0502040204020203" pitchFamily="34" charset="-122"/>
              </a:rPr>
              <a:t>飞书</a:t>
            </a:r>
            <a:endParaRPr lang="zh-CN" altLang="en-US" sz="6000" dirty="0">
              <a:solidFill>
                <a:srgbClr val="322A2C"/>
              </a:solidFill>
              <a:latin typeface="Arial" panose="020B0604020202020204" pitchFamily="34" charset="0"/>
              <a:ea typeface="微软雅黑 Light" panose="020B0502040204020203" pitchFamily="34" charset="-122"/>
            </a:endParaRPr>
          </a:p>
        </p:txBody>
      </p:sp>
      <p:sp>
        <p:nvSpPr>
          <p:cNvPr id="35" name="文本框 34"/>
          <p:cNvSpPr txBox="1"/>
          <p:nvPr>
            <p:custDataLst>
              <p:tags r:id="rId13"/>
            </p:custDataLst>
          </p:nvPr>
        </p:nvSpPr>
        <p:spPr>
          <a:xfrm>
            <a:off x="12414250" y="7459980"/>
            <a:ext cx="8479790" cy="2029460"/>
          </a:xfrm>
          <a:prstGeom prst="rect">
            <a:avLst/>
          </a:prstGeom>
          <a:noFill/>
        </p:spPr>
        <p:txBody>
          <a:bodyPr wrap="square" rtlCol="0" anchor="ctr" anchorCtr="0">
            <a:normAutofit/>
          </a:bodyPr>
          <a:p>
            <a:pPr algn="ctr"/>
            <a:r>
              <a:rPr lang="zh-CN" altLang="en-US" sz="9600" b="1" spc="600" dirty="0">
                <a:solidFill>
                  <a:srgbClr val="322A2C"/>
                </a:solidFill>
                <a:latin typeface="Arial" panose="020B0604020202020204" pitchFamily="34" charset="0"/>
                <a:ea typeface="微软雅黑" panose="020B0503020204020204" charset="-122"/>
              </a:rPr>
              <a:t>多玩家游戏</a:t>
            </a:r>
            <a:endParaRPr lang="zh-CN" altLang="en-US" sz="9600" b="1" spc="600" dirty="0">
              <a:solidFill>
                <a:srgbClr val="322A2C"/>
              </a:solidFill>
              <a:latin typeface="Arial" panose="020B0604020202020204" pitchFamily="34" charset="0"/>
              <a:ea typeface="微软雅黑" panose="020B0503020204020204" charset="-122"/>
            </a:endParaRPr>
          </a:p>
        </p:txBody>
      </p:sp>
      <p:sp>
        <p:nvSpPr>
          <p:cNvPr id="36" name="文本框 35"/>
          <p:cNvSpPr txBox="1"/>
          <p:nvPr>
            <p:custDataLst>
              <p:tags r:id="rId14"/>
            </p:custDataLst>
          </p:nvPr>
        </p:nvSpPr>
        <p:spPr>
          <a:xfrm>
            <a:off x="12414250" y="9489440"/>
            <a:ext cx="8479790" cy="1407160"/>
          </a:xfrm>
          <a:prstGeom prst="rect">
            <a:avLst/>
          </a:prstGeom>
          <a:noFill/>
        </p:spPr>
        <p:txBody>
          <a:bodyPr wrap="square" rtlCol="0" anchor="t" anchorCtr="0">
            <a:normAutofit/>
          </a:bodyPr>
          <a:p>
            <a:pPr algn="ctr"/>
            <a:r>
              <a:rPr lang="zh-CN" altLang="en-US" sz="6000" dirty="0">
                <a:solidFill>
                  <a:srgbClr val="322A2C"/>
                </a:solidFill>
                <a:latin typeface="Arial" panose="020B0604020202020204" pitchFamily="34" charset="0"/>
                <a:ea typeface="微软雅黑 Light" panose="020B0502040204020203" pitchFamily="34" charset="-122"/>
              </a:rPr>
              <a:t>吃鸡</a:t>
            </a:r>
            <a:endParaRPr lang="zh-CN" altLang="en-US" sz="6000" dirty="0">
              <a:solidFill>
                <a:srgbClr val="322A2C"/>
              </a:solidFill>
              <a:latin typeface="Arial" panose="020B0604020202020204" pitchFamily="34" charset="0"/>
              <a:ea typeface="微软雅黑 Light" panose="020B0502040204020203" pitchFamily="34" charset="-122"/>
            </a:endParaRPr>
          </a:p>
        </p:txBody>
      </p:sp>
      <p:cxnSp>
        <p:nvCxnSpPr>
          <p:cNvPr id="15" name="直接连接符 14"/>
          <p:cNvCxnSpPr/>
          <p:nvPr>
            <p:custDataLst>
              <p:tags r:id="rId15"/>
            </p:custDataLst>
          </p:nvPr>
        </p:nvCxnSpPr>
        <p:spPr>
          <a:xfrm>
            <a:off x="5124450" y="6961202"/>
            <a:ext cx="14135100" cy="0"/>
          </a:xfrm>
          <a:prstGeom prst="line">
            <a:avLst/>
          </a:prstGeom>
          <a:ln w="12700">
            <a:solidFill>
              <a:srgbClr val="FFFFFF">
                <a:lumMod val="85000"/>
              </a:srgbClr>
            </a:solidFill>
            <a:prstDash val="dash"/>
          </a:ln>
        </p:spPr>
        <p:style>
          <a:lnRef idx="1">
            <a:srgbClr val="EBEBEB"/>
          </a:lnRef>
          <a:fillRef idx="0">
            <a:srgbClr val="EBEBEB"/>
          </a:fillRef>
          <a:effectRef idx="0">
            <a:srgbClr val="EBEBEB"/>
          </a:effectRef>
          <a:fontRef idx="minor">
            <a:srgbClr val="3C3C41"/>
          </a:fontRef>
        </p:style>
      </p:cxnSp>
      <p:sp>
        <p:nvSpPr>
          <p:cNvPr id="138" name="为什么要做RTC？"/>
          <p:cNvSpPr txBox="1"/>
          <p:nvPr/>
        </p:nvSpPr>
        <p:spPr>
          <a:xfrm>
            <a:off x="803872" y="1400144"/>
            <a:ext cx="508952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r>
              <a:rPr lang="en-US" altLang="zh-CN"/>
              <a:t>websocket</a:t>
            </a:r>
            <a:r>
              <a:rPr lang="zh-CN" altLang="en-US"/>
              <a:t>技术</a:t>
            </a:r>
            <a:endParaRPr lang="zh-CN" altLang="en-US"/>
          </a:p>
        </p:txBody>
      </p:sp>
      <p:sp>
        <p:nvSpPr>
          <p:cNvPr id="4" name="文本框 3"/>
          <p:cNvSpPr txBox="1"/>
          <p:nvPr/>
        </p:nvSpPr>
        <p:spPr>
          <a:xfrm>
            <a:off x="12764770" y="1822450"/>
            <a:ext cx="12553950" cy="1024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CN" sz="6000" b="1" i="0" u="none" strike="noStrike" cap="none" spc="0" normalizeH="0" baseline="0">
                <a:ln>
                  <a:noFill/>
                </a:ln>
                <a:solidFill>
                  <a:srgbClr val="000000"/>
                </a:solidFill>
                <a:effectLst/>
                <a:uFillTx/>
                <a:latin typeface="Helvetica Neue"/>
                <a:ea typeface="Helvetica Neue"/>
                <a:cs typeface="Helvetica Neue"/>
                <a:sym typeface="Helvetica Neue"/>
              </a:rPr>
              <a:t>websocket</a:t>
            </a:r>
            <a:r>
              <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rPr>
              <a:t>应用</a:t>
            </a:r>
            <a:r>
              <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rPr>
              <a:t>场景</a:t>
            </a:r>
            <a:endPar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Tree>
    <p:custDataLst>
      <p:tags r:id="rId16"/>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 name="字节跳动ByteDance-PPT-0724-02.jpg" descr="字节跳动ByteDance-PPT-0724-02.jpg"/>
          <p:cNvPicPr>
            <a:picLocks noChangeAspect="1"/>
          </p:cNvPicPr>
          <p:nvPr/>
        </p:nvPicPr>
        <p:blipFill>
          <a:blip r:embed="rId1"/>
          <a:stretch>
            <a:fillRect/>
          </a:stretch>
        </p:blipFill>
        <p:spPr>
          <a:xfrm>
            <a:off x="10827" y="-1"/>
            <a:ext cx="24362345" cy="13716001"/>
          </a:xfrm>
          <a:prstGeom prst="rect">
            <a:avLst/>
          </a:prstGeom>
          <a:ln w="12700">
            <a:miter lim="400000"/>
            <a:headEnd/>
            <a:tailEnd/>
          </a:ln>
        </p:spPr>
      </p:pic>
      <p:sp>
        <p:nvSpPr>
          <p:cNvPr id="141" name="如何做RTC？"/>
          <p:cNvSpPr txBox="1"/>
          <p:nvPr/>
        </p:nvSpPr>
        <p:spPr>
          <a:xfrm>
            <a:off x="4762372" y="5923916"/>
            <a:ext cx="13428980" cy="1563370"/>
          </a:xfrm>
          <a:prstGeom prst="rect">
            <a:avLst/>
          </a:prstGeom>
          <a:ln w="12700">
            <a:miter lim="400000"/>
          </a:ln>
        </p:spPr>
        <p:txBody>
          <a:bodyPr wrap="none" lIns="50800" tIns="50800" rIns="50800" bIns="50800" anchor="ctr">
            <a:spAutoFit/>
          </a:bodyPr>
          <a:lstStyle>
            <a:lvl1pPr algn="l">
              <a:defRPr sz="9500">
                <a:solidFill>
                  <a:srgbClr val="FFFFFF"/>
                </a:solidFill>
              </a:defRPr>
            </a:lvl1pPr>
          </a:lstStyle>
          <a:p>
            <a:r>
              <a:rPr lang="zh-CN"/>
              <a:t>简易聊天系统演示和讲解</a:t>
            </a:r>
            <a:endParaRPr lang="zh-CN"/>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字节跳动ByteDance-PPT-0724-03.jpg" descr="字节跳动ByteDance-PPT-0724-03.jpg"/>
          <p:cNvPicPr>
            <a:picLocks noChangeAspect="1"/>
          </p:cNvPicPr>
          <p:nvPr/>
        </p:nvPicPr>
        <p:blipFill>
          <a:blip r:embed="rId1"/>
          <a:stretch>
            <a:fillRect/>
          </a:stretch>
        </p:blipFill>
        <p:spPr>
          <a:xfrm>
            <a:off x="10827" y="-1"/>
            <a:ext cx="24362345" cy="13716001"/>
          </a:xfrm>
          <a:prstGeom prst="rect">
            <a:avLst/>
          </a:prstGeom>
          <a:ln w="12700">
            <a:miter lim="400000"/>
            <a:headEnd/>
            <a:tailEnd/>
          </a:ln>
        </p:spPr>
      </p:pic>
      <p:sp>
        <p:nvSpPr>
          <p:cNvPr id="138" name="为什么要做RTC？"/>
          <p:cNvSpPr txBox="1"/>
          <p:nvPr/>
        </p:nvSpPr>
        <p:spPr>
          <a:xfrm>
            <a:off x="803872" y="1400144"/>
            <a:ext cx="851852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pPr algn="l"/>
            <a:r>
              <a:rPr lang="zh-CN">
                <a:sym typeface="+mn-ea"/>
              </a:rPr>
              <a:t>简易聊天系统演示和讲解</a:t>
            </a:r>
            <a:endParaRPr lang="zh-CN" altLang="en-US"/>
          </a:p>
        </p:txBody>
      </p:sp>
      <p:pic>
        <p:nvPicPr>
          <p:cNvPr id="129" name="图像" descr="图像"/>
          <p:cNvPicPr>
            <a:picLocks noChangeAspect="1"/>
          </p:cNvPicPr>
          <p:nvPr/>
        </p:nvPicPr>
        <p:blipFill>
          <a:blip r:embed="rId2"/>
          <a:stretch>
            <a:fillRect/>
          </a:stretch>
        </p:blipFill>
        <p:spPr>
          <a:xfrm>
            <a:off x="5709920" y="3550920"/>
            <a:ext cx="11126470" cy="8023860"/>
          </a:xfrm>
          <a:prstGeom prst="rect">
            <a:avLst/>
          </a:prstGeom>
          <a:ln w="12700">
            <a:miter lim="400000"/>
            <a:headEnd/>
            <a:tailEnd/>
          </a:ln>
          <a:effectLst>
            <a:outerShdw blurRad="254000" dist="127000" dir="16200000" rotWithShape="0">
              <a:srgbClr val="000000">
                <a:alpha val="70000"/>
              </a:srgbClr>
            </a:outerShdw>
          </a:effectLst>
        </p:spPr>
      </p:pic>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字节跳动ByteDance-PPT-0724-03.jpg" descr="字节跳动ByteDance-PPT-0724-03.jpg"/>
          <p:cNvPicPr>
            <a:picLocks noChangeAspect="1"/>
          </p:cNvPicPr>
          <p:nvPr/>
        </p:nvPicPr>
        <p:blipFill>
          <a:blip r:embed="rId1"/>
          <a:stretch>
            <a:fillRect/>
          </a:stretch>
        </p:blipFill>
        <p:spPr>
          <a:xfrm>
            <a:off x="21622" y="-1"/>
            <a:ext cx="24362345" cy="13716001"/>
          </a:xfrm>
          <a:prstGeom prst="rect">
            <a:avLst/>
          </a:prstGeom>
          <a:ln w="12700">
            <a:miter lim="400000"/>
            <a:headEnd/>
            <a:tailEnd/>
          </a:ln>
        </p:spPr>
      </p:pic>
      <p:sp>
        <p:nvSpPr>
          <p:cNvPr id="138" name="为什么要做RTC？"/>
          <p:cNvSpPr txBox="1"/>
          <p:nvPr/>
        </p:nvSpPr>
        <p:spPr>
          <a:xfrm>
            <a:off x="803872" y="1400144"/>
            <a:ext cx="851852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pPr algn="l"/>
            <a:r>
              <a:rPr lang="zh-CN">
                <a:sym typeface="+mn-ea"/>
              </a:rPr>
              <a:t>简易聊天系统演示和讲解</a:t>
            </a:r>
            <a:endParaRPr lang="zh-CN" altLang="en-US"/>
          </a:p>
        </p:txBody>
      </p:sp>
      <p:pic>
        <p:nvPicPr>
          <p:cNvPr id="127" name="图像" descr="图像"/>
          <p:cNvPicPr>
            <a:picLocks noChangeAspect="1"/>
          </p:cNvPicPr>
          <p:nvPr/>
        </p:nvPicPr>
        <p:blipFill>
          <a:blip r:embed="rId2"/>
          <a:stretch>
            <a:fillRect/>
          </a:stretch>
        </p:blipFill>
        <p:spPr>
          <a:xfrm>
            <a:off x="12404090" y="3221355"/>
            <a:ext cx="11969115" cy="9714230"/>
          </a:xfrm>
          <a:prstGeom prst="rect">
            <a:avLst/>
          </a:prstGeom>
          <a:ln w="12700">
            <a:miter lim="400000"/>
            <a:headEnd/>
            <a:tailEnd/>
          </a:ln>
          <a:effectLst>
            <a:outerShdw blurRad="254000" dist="127000" dir="16200000" rotWithShape="0">
              <a:srgbClr val="000000">
                <a:alpha val="70000"/>
              </a:srgbClr>
            </a:outerShdw>
          </a:effectLst>
        </p:spPr>
      </p:pic>
      <p:pic>
        <p:nvPicPr>
          <p:cNvPr id="128" name="图像" descr="图像"/>
          <p:cNvPicPr>
            <a:picLocks noChangeAspect="1"/>
          </p:cNvPicPr>
          <p:nvPr/>
        </p:nvPicPr>
        <p:blipFill>
          <a:blip r:embed="rId3"/>
          <a:stretch>
            <a:fillRect/>
          </a:stretch>
        </p:blipFill>
        <p:spPr>
          <a:xfrm>
            <a:off x="289560" y="3221355"/>
            <a:ext cx="12008485" cy="9714230"/>
          </a:xfrm>
          <a:prstGeom prst="rect">
            <a:avLst/>
          </a:prstGeom>
          <a:ln w="12700">
            <a:miter lim="400000"/>
            <a:headEnd/>
            <a:tailEnd/>
          </a:ln>
          <a:effectLst>
            <a:outerShdw blurRad="254000" dist="127000" dir="16200000" rotWithShape="0">
              <a:srgbClr val="000000">
                <a:alpha val="70000"/>
              </a:srgbClr>
            </a:outerShdw>
          </a:effectLst>
        </p:spPr>
      </p:pic>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字节跳动ByteDance-PPT-0724-03.jpg" descr="字节跳动ByteDance-PPT-0724-03.jpg"/>
          <p:cNvPicPr>
            <a:picLocks noChangeAspect="1"/>
          </p:cNvPicPr>
          <p:nvPr/>
        </p:nvPicPr>
        <p:blipFill>
          <a:blip r:embed="rId1"/>
          <a:stretch>
            <a:fillRect/>
          </a:stretch>
        </p:blipFill>
        <p:spPr>
          <a:xfrm>
            <a:off x="10827" y="-1"/>
            <a:ext cx="24362345" cy="13716001"/>
          </a:xfrm>
          <a:prstGeom prst="rect">
            <a:avLst/>
          </a:prstGeom>
          <a:ln w="12700">
            <a:miter lim="400000"/>
            <a:headEnd/>
            <a:tailEnd/>
          </a:ln>
        </p:spPr>
      </p:pic>
      <p:sp>
        <p:nvSpPr>
          <p:cNvPr id="138" name="为什么要做RTC？"/>
          <p:cNvSpPr txBox="1"/>
          <p:nvPr/>
        </p:nvSpPr>
        <p:spPr>
          <a:xfrm>
            <a:off x="803872" y="1400144"/>
            <a:ext cx="851852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pPr algn="l"/>
            <a:r>
              <a:rPr lang="zh-CN">
                <a:sym typeface="+mn-ea"/>
              </a:rPr>
              <a:t>简易聊天系统演示和讲解</a:t>
            </a:r>
            <a:endParaRPr lang="zh-CN" altLang="en-US"/>
          </a:p>
        </p:txBody>
      </p:sp>
      <p:sp>
        <p:nvSpPr>
          <p:cNvPr id="2" name="文本框 1"/>
          <p:cNvSpPr txBox="1"/>
          <p:nvPr/>
        </p:nvSpPr>
        <p:spPr>
          <a:xfrm>
            <a:off x="13302615" y="2425065"/>
            <a:ext cx="10531475" cy="1024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rPr>
              <a:t>前后端结构</a:t>
            </a:r>
            <a:endPar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pic>
        <p:nvPicPr>
          <p:cNvPr id="133" name="图像" descr="图像"/>
          <p:cNvPicPr>
            <a:picLocks noChangeAspect="1"/>
          </p:cNvPicPr>
          <p:nvPr/>
        </p:nvPicPr>
        <p:blipFill>
          <a:blip r:embed="rId2"/>
          <a:stretch>
            <a:fillRect/>
          </a:stretch>
        </p:blipFill>
        <p:spPr>
          <a:xfrm>
            <a:off x="2519045" y="2740660"/>
            <a:ext cx="12791440" cy="10575290"/>
          </a:xfrm>
          <a:prstGeom prst="rect">
            <a:avLst/>
          </a:prstGeom>
          <a:ln w="12700">
            <a:miter lim="400000"/>
            <a:headEnd/>
            <a:tailEnd/>
          </a:ln>
        </p:spPr>
      </p:pic>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字节跳动ByteDance-PPT-0724-03.jpg" descr="字节跳动ByteDance-PPT-0724-03.jpg"/>
          <p:cNvPicPr>
            <a:picLocks noChangeAspect="1"/>
          </p:cNvPicPr>
          <p:nvPr/>
        </p:nvPicPr>
        <p:blipFill>
          <a:blip r:embed="rId1"/>
          <a:stretch>
            <a:fillRect/>
          </a:stretch>
        </p:blipFill>
        <p:spPr>
          <a:xfrm>
            <a:off x="10827" y="-1"/>
            <a:ext cx="24362345" cy="13716001"/>
          </a:xfrm>
          <a:prstGeom prst="rect">
            <a:avLst/>
          </a:prstGeom>
          <a:ln w="12700">
            <a:miter lim="400000"/>
            <a:headEnd/>
            <a:tailEnd/>
          </a:ln>
        </p:spPr>
      </p:pic>
      <p:sp>
        <p:nvSpPr>
          <p:cNvPr id="138" name="为什么要做RTC？"/>
          <p:cNvSpPr txBox="1"/>
          <p:nvPr/>
        </p:nvSpPr>
        <p:spPr>
          <a:xfrm>
            <a:off x="803872" y="1400144"/>
            <a:ext cx="851852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pPr algn="l"/>
            <a:r>
              <a:rPr lang="zh-CN">
                <a:sym typeface="+mn-ea"/>
              </a:rPr>
              <a:t>简易聊天系统演示和讲解</a:t>
            </a:r>
            <a:endParaRPr lang="zh-CN" altLang="en-US"/>
          </a:p>
        </p:txBody>
      </p:sp>
      <p:pic>
        <p:nvPicPr>
          <p:cNvPr id="134" name="图像" descr="图像"/>
          <p:cNvPicPr>
            <a:picLocks noChangeAspect="1"/>
          </p:cNvPicPr>
          <p:nvPr/>
        </p:nvPicPr>
        <p:blipFill>
          <a:blip r:embed="rId2"/>
          <a:stretch>
            <a:fillRect/>
          </a:stretch>
        </p:blipFill>
        <p:spPr>
          <a:xfrm>
            <a:off x="1285728" y="2697078"/>
            <a:ext cx="6136571" cy="10558511"/>
          </a:xfrm>
          <a:prstGeom prst="rect">
            <a:avLst/>
          </a:prstGeom>
          <a:ln w="12700">
            <a:miter lim="400000"/>
            <a:headEnd/>
            <a:tailEnd/>
          </a:ln>
        </p:spPr>
      </p:pic>
      <p:sp>
        <p:nvSpPr>
          <p:cNvPr id="4" name="文本框 3"/>
          <p:cNvSpPr txBox="1"/>
          <p:nvPr/>
        </p:nvSpPr>
        <p:spPr>
          <a:xfrm>
            <a:off x="11495405" y="1865630"/>
            <a:ext cx="12553950" cy="1024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rPr>
              <a:t>代码结构</a:t>
            </a:r>
            <a:endPar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字节跳动ByteDance-PPT-0724-03.jpg" descr="字节跳动ByteDance-PPT-0724-03.jpg"/>
          <p:cNvPicPr>
            <a:picLocks noChangeAspect="1"/>
          </p:cNvPicPr>
          <p:nvPr/>
        </p:nvPicPr>
        <p:blipFill>
          <a:blip r:embed="rId1"/>
          <a:stretch>
            <a:fillRect/>
          </a:stretch>
        </p:blipFill>
        <p:spPr>
          <a:xfrm>
            <a:off x="10827" y="-1"/>
            <a:ext cx="24362345" cy="13716001"/>
          </a:xfrm>
          <a:prstGeom prst="rect">
            <a:avLst/>
          </a:prstGeom>
          <a:ln w="12700">
            <a:miter lim="400000"/>
            <a:headEnd/>
            <a:tailEnd/>
          </a:ln>
        </p:spPr>
      </p:pic>
      <p:sp>
        <p:nvSpPr>
          <p:cNvPr id="131" name="什么是RTC？"/>
          <p:cNvSpPr txBox="1"/>
          <p:nvPr/>
        </p:nvSpPr>
        <p:spPr>
          <a:xfrm>
            <a:off x="802319" y="1400662"/>
            <a:ext cx="698817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r>
              <a:rPr lang="zh-CN"/>
              <a:t>计算机网络技术简介</a:t>
            </a:r>
            <a:endParaRPr lang="zh-CN"/>
          </a:p>
        </p:txBody>
      </p:sp>
      <p:sp>
        <p:nvSpPr>
          <p:cNvPr id="5" name="文本框 4"/>
          <p:cNvSpPr txBox="1"/>
          <p:nvPr/>
        </p:nvSpPr>
        <p:spPr>
          <a:xfrm>
            <a:off x="15282545" y="2080578"/>
            <a:ext cx="8787765" cy="1024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rPr>
              <a:t>计算机网络拓扑结构</a:t>
            </a:r>
            <a:endPar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pic>
        <p:nvPicPr>
          <p:cNvPr id="6" name="图片 5"/>
          <p:cNvPicPr>
            <a:picLocks noChangeAspect="1"/>
          </p:cNvPicPr>
          <p:nvPr/>
        </p:nvPicPr>
        <p:blipFill>
          <a:blip r:embed="rId2"/>
          <a:stretch>
            <a:fillRect/>
          </a:stretch>
        </p:blipFill>
        <p:spPr>
          <a:xfrm rot="16200000">
            <a:off x="8941435" y="-1134110"/>
            <a:ext cx="4203065" cy="15984220"/>
          </a:xfrm>
          <a:prstGeom prst="rect">
            <a:avLst/>
          </a:prstGeom>
        </p:spPr>
      </p:pic>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字节跳动ByteDance-PPT-0724-03.jpg" descr="字节跳动ByteDance-PPT-0724-03.jpg"/>
          <p:cNvPicPr>
            <a:picLocks noChangeAspect="1"/>
          </p:cNvPicPr>
          <p:nvPr/>
        </p:nvPicPr>
        <p:blipFill>
          <a:blip r:embed="rId1"/>
          <a:stretch>
            <a:fillRect/>
          </a:stretch>
        </p:blipFill>
        <p:spPr>
          <a:xfrm>
            <a:off x="10827" y="-1"/>
            <a:ext cx="24362345" cy="13716001"/>
          </a:xfrm>
          <a:prstGeom prst="rect">
            <a:avLst/>
          </a:prstGeom>
          <a:ln w="12700">
            <a:miter lim="400000"/>
            <a:headEnd/>
            <a:tailEnd/>
          </a:ln>
        </p:spPr>
      </p:pic>
      <p:sp>
        <p:nvSpPr>
          <p:cNvPr id="138" name="为什么要做RTC？"/>
          <p:cNvSpPr txBox="1"/>
          <p:nvPr/>
        </p:nvSpPr>
        <p:spPr>
          <a:xfrm>
            <a:off x="803872" y="1400144"/>
            <a:ext cx="851852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pPr algn="l"/>
            <a:r>
              <a:rPr lang="zh-CN">
                <a:sym typeface="+mn-ea"/>
              </a:rPr>
              <a:t>简易聊天系统演示和讲解</a:t>
            </a:r>
            <a:endParaRPr lang="zh-CN" altLang="en-US"/>
          </a:p>
        </p:txBody>
      </p:sp>
      <p:pic>
        <p:nvPicPr>
          <p:cNvPr id="2" name="图像" descr="图像"/>
          <p:cNvPicPr>
            <a:picLocks noChangeAspect="1"/>
          </p:cNvPicPr>
          <p:nvPr/>
        </p:nvPicPr>
        <p:blipFill>
          <a:blip r:embed="rId2"/>
          <a:stretch>
            <a:fillRect/>
          </a:stretch>
        </p:blipFill>
        <p:spPr>
          <a:xfrm>
            <a:off x="1120775" y="2916555"/>
            <a:ext cx="11556365" cy="10002520"/>
          </a:xfrm>
          <a:prstGeom prst="rect">
            <a:avLst/>
          </a:prstGeom>
          <a:ln w="12700">
            <a:miter lim="400000"/>
            <a:headEnd/>
            <a:tailEnd/>
          </a:ln>
        </p:spPr>
      </p:pic>
      <p:sp>
        <p:nvSpPr>
          <p:cNvPr id="4" name="文本框 3"/>
          <p:cNvSpPr txBox="1"/>
          <p:nvPr/>
        </p:nvSpPr>
        <p:spPr>
          <a:xfrm>
            <a:off x="11495405" y="1865630"/>
            <a:ext cx="12553950" cy="1024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rPr>
              <a:t>用户登陆过程</a:t>
            </a:r>
            <a:endPar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字节跳动ByteDance-PPT-0724-03.jpg" descr="字节跳动ByteDance-PPT-0724-03.jpg"/>
          <p:cNvPicPr>
            <a:picLocks noChangeAspect="1"/>
          </p:cNvPicPr>
          <p:nvPr/>
        </p:nvPicPr>
        <p:blipFill>
          <a:blip r:embed="rId1"/>
          <a:stretch>
            <a:fillRect/>
          </a:stretch>
        </p:blipFill>
        <p:spPr>
          <a:xfrm>
            <a:off x="10827" y="-1"/>
            <a:ext cx="24362345" cy="13716001"/>
          </a:xfrm>
          <a:prstGeom prst="rect">
            <a:avLst/>
          </a:prstGeom>
          <a:ln w="12700">
            <a:miter lim="400000"/>
            <a:headEnd/>
            <a:tailEnd/>
          </a:ln>
        </p:spPr>
      </p:pic>
      <p:sp>
        <p:nvSpPr>
          <p:cNvPr id="138" name="为什么要做RTC？"/>
          <p:cNvSpPr txBox="1"/>
          <p:nvPr/>
        </p:nvSpPr>
        <p:spPr>
          <a:xfrm>
            <a:off x="803872" y="1400144"/>
            <a:ext cx="851852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pPr algn="l"/>
            <a:r>
              <a:rPr lang="zh-CN">
                <a:sym typeface="+mn-ea"/>
              </a:rPr>
              <a:t>简易聊天系统演示和讲解</a:t>
            </a:r>
            <a:endParaRPr lang="zh-CN" altLang="en-US"/>
          </a:p>
        </p:txBody>
      </p:sp>
      <p:sp>
        <p:nvSpPr>
          <p:cNvPr id="4" name="文本框 3"/>
          <p:cNvSpPr txBox="1"/>
          <p:nvPr/>
        </p:nvSpPr>
        <p:spPr>
          <a:xfrm>
            <a:off x="11495405" y="1865630"/>
            <a:ext cx="12553950" cy="1024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rPr>
              <a:t>用户登陆代码分析</a:t>
            </a:r>
            <a:endPar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pic>
        <p:nvPicPr>
          <p:cNvPr id="142" name="图像" descr="图像"/>
          <p:cNvPicPr>
            <a:picLocks noChangeAspect="1"/>
          </p:cNvPicPr>
          <p:nvPr/>
        </p:nvPicPr>
        <p:blipFill>
          <a:blip r:embed="rId2"/>
          <a:stretch>
            <a:fillRect/>
          </a:stretch>
        </p:blipFill>
        <p:spPr>
          <a:xfrm>
            <a:off x="250825" y="3161030"/>
            <a:ext cx="14175105" cy="9588500"/>
          </a:xfrm>
          <a:prstGeom prst="rect">
            <a:avLst/>
          </a:prstGeom>
          <a:ln w="12700">
            <a:miter lim="400000"/>
            <a:headEnd/>
            <a:tailEnd/>
          </a:ln>
        </p:spPr>
      </p:pic>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字节跳动ByteDance-PPT-0724-03.jpg" descr="字节跳动ByteDance-PPT-0724-03.jpg"/>
          <p:cNvPicPr>
            <a:picLocks noChangeAspect="1"/>
          </p:cNvPicPr>
          <p:nvPr/>
        </p:nvPicPr>
        <p:blipFill>
          <a:blip r:embed="rId1"/>
          <a:stretch>
            <a:fillRect/>
          </a:stretch>
        </p:blipFill>
        <p:spPr>
          <a:xfrm>
            <a:off x="10827" y="-1"/>
            <a:ext cx="24362345" cy="13716001"/>
          </a:xfrm>
          <a:prstGeom prst="rect">
            <a:avLst/>
          </a:prstGeom>
          <a:ln w="12700">
            <a:miter lim="400000"/>
            <a:headEnd/>
            <a:tailEnd/>
          </a:ln>
        </p:spPr>
      </p:pic>
      <p:sp>
        <p:nvSpPr>
          <p:cNvPr id="138" name="为什么要做RTC？"/>
          <p:cNvSpPr txBox="1"/>
          <p:nvPr/>
        </p:nvSpPr>
        <p:spPr>
          <a:xfrm>
            <a:off x="803872" y="1400144"/>
            <a:ext cx="851852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pPr algn="l"/>
            <a:r>
              <a:rPr lang="zh-CN">
                <a:sym typeface="+mn-ea"/>
              </a:rPr>
              <a:t>简易聊天系统演示和讲解</a:t>
            </a:r>
            <a:endParaRPr lang="zh-CN" altLang="en-US"/>
          </a:p>
        </p:txBody>
      </p:sp>
      <p:sp>
        <p:nvSpPr>
          <p:cNvPr id="4" name="文本框 3"/>
          <p:cNvSpPr txBox="1"/>
          <p:nvPr/>
        </p:nvSpPr>
        <p:spPr>
          <a:xfrm>
            <a:off x="11495405" y="1865630"/>
            <a:ext cx="12553950" cy="1024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lang="zh-CN" altLang="en-US" sz="6000">
                <a:sym typeface="Helvetica Neue"/>
              </a:rPr>
              <a:t>用户登陆代码分析</a:t>
            </a:r>
            <a:endPar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pic>
        <p:nvPicPr>
          <p:cNvPr id="146" name="图像" descr="图像"/>
          <p:cNvPicPr>
            <a:picLocks noChangeAspect="1"/>
          </p:cNvPicPr>
          <p:nvPr/>
        </p:nvPicPr>
        <p:blipFill>
          <a:blip r:embed="rId2"/>
          <a:stretch>
            <a:fillRect/>
          </a:stretch>
        </p:blipFill>
        <p:spPr>
          <a:xfrm>
            <a:off x="1659255" y="2890399"/>
            <a:ext cx="12585701" cy="9969501"/>
          </a:xfrm>
          <a:prstGeom prst="rect">
            <a:avLst/>
          </a:prstGeom>
          <a:ln w="12700">
            <a:miter lim="400000"/>
            <a:headEnd/>
            <a:tailEnd/>
          </a:ln>
        </p:spPr>
      </p:pic>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字节跳动ByteDance-PPT-0724-03.jpg" descr="字节跳动ByteDance-PPT-0724-03.jpg"/>
          <p:cNvPicPr>
            <a:picLocks noChangeAspect="1"/>
          </p:cNvPicPr>
          <p:nvPr/>
        </p:nvPicPr>
        <p:blipFill>
          <a:blip r:embed="rId1"/>
          <a:stretch>
            <a:fillRect/>
          </a:stretch>
        </p:blipFill>
        <p:spPr>
          <a:xfrm>
            <a:off x="10827" y="-1"/>
            <a:ext cx="24362345" cy="13716001"/>
          </a:xfrm>
          <a:prstGeom prst="rect">
            <a:avLst/>
          </a:prstGeom>
          <a:ln w="12700">
            <a:miter lim="400000"/>
            <a:headEnd/>
            <a:tailEnd/>
          </a:ln>
        </p:spPr>
      </p:pic>
      <p:sp>
        <p:nvSpPr>
          <p:cNvPr id="138" name="为什么要做RTC？"/>
          <p:cNvSpPr txBox="1"/>
          <p:nvPr/>
        </p:nvSpPr>
        <p:spPr>
          <a:xfrm>
            <a:off x="803872" y="1400144"/>
            <a:ext cx="851852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pPr algn="l"/>
            <a:r>
              <a:rPr lang="zh-CN">
                <a:sym typeface="+mn-ea"/>
              </a:rPr>
              <a:t>简易聊天系统演示和讲解</a:t>
            </a:r>
            <a:endParaRPr lang="zh-CN" altLang="en-US"/>
          </a:p>
        </p:txBody>
      </p:sp>
      <p:sp>
        <p:nvSpPr>
          <p:cNvPr id="4" name="文本框 3"/>
          <p:cNvSpPr txBox="1"/>
          <p:nvPr/>
        </p:nvSpPr>
        <p:spPr>
          <a:xfrm>
            <a:off x="11495405" y="1865630"/>
            <a:ext cx="12553950" cy="1024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lang="zh-CN" altLang="en-US" sz="6000">
                <a:sym typeface="Helvetica Neue"/>
              </a:rPr>
              <a:t>用户登陆代码分析</a:t>
            </a:r>
            <a:endPar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pic>
        <p:nvPicPr>
          <p:cNvPr id="150" name="图像" descr="图像"/>
          <p:cNvPicPr>
            <a:picLocks noChangeAspect="1"/>
          </p:cNvPicPr>
          <p:nvPr/>
        </p:nvPicPr>
        <p:blipFill>
          <a:blip r:embed="rId2"/>
          <a:stretch>
            <a:fillRect/>
          </a:stretch>
        </p:blipFill>
        <p:spPr>
          <a:xfrm>
            <a:off x="1683385" y="3914140"/>
            <a:ext cx="15256510" cy="6687820"/>
          </a:xfrm>
          <a:prstGeom prst="rect">
            <a:avLst/>
          </a:prstGeom>
          <a:ln w="12700">
            <a:miter lim="400000"/>
            <a:headEnd/>
            <a:tailEnd/>
          </a:ln>
        </p:spPr>
      </p:pic>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字节跳动ByteDance-PPT-0724-03.jpg" descr="字节跳动ByteDance-PPT-0724-03.jpg"/>
          <p:cNvPicPr>
            <a:picLocks noChangeAspect="1"/>
          </p:cNvPicPr>
          <p:nvPr/>
        </p:nvPicPr>
        <p:blipFill>
          <a:blip r:embed="rId1"/>
          <a:stretch>
            <a:fillRect/>
          </a:stretch>
        </p:blipFill>
        <p:spPr>
          <a:xfrm>
            <a:off x="10827" y="-1"/>
            <a:ext cx="24362345" cy="13716001"/>
          </a:xfrm>
          <a:prstGeom prst="rect">
            <a:avLst/>
          </a:prstGeom>
          <a:ln w="12700">
            <a:miter lim="400000"/>
            <a:headEnd/>
            <a:tailEnd/>
          </a:ln>
        </p:spPr>
      </p:pic>
      <p:sp>
        <p:nvSpPr>
          <p:cNvPr id="138" name="为什么要做RTC？"/>
          <p:cNvSpPr txBox="1"/>
          <p:nvPr/>
        </p:nvSpPr>
        <p:spPr>
          <a:xfrm>
            <a:off x="803872" y="1400144"/>
            <a:ext cx="851852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pPr algn="l"/>
            <a:r>
              <a:rPr lang="zh-CN">
                <a:sym typeface="+mn-ea"/>
              </a:rPr>
              <a:t>简易聊天系统演示和讲解</a:t>
            </a:r>
            <a:endParaRPr lang="zh-CN" altLang="en-US"/>
          </a:p>
        </p:txBody>
      </p:sp>
      <p:pic>
        <p:nvPicPr>
          <p:cNvPr id="154" name="图像" descr="图像"/>
          <p:cNvPicPr>
            <a:picLocks noChangeAspect="1"/>
          </p:cNvPicPr>
          <p:nvPr/>
        </p:nvPicPr>
        <p:blipFill>
          <a:blip r:embed="rId2"/>
          <a:stretch>
            <a:fillRect/>
          </a:stretch>
        </p:blipFill>
        <p:spPr>
          <a:xfrm>
            <a:off x="4649198" y="3373626"/>
            <a:ext cx="13787184" cy="8647688"/>
          </a:xfrm>
          <a:prstGeom prst="rect">
            <a:avLst/>
          </a:prstGeom>
          <a:ln w="12700">
            <a:miter lim="400000"/>
            <a:headEnd/>
            <a:tailEnd/>
          </a:ln>
        </p:spPr>
      </p:pic>
      <p:sp>
        <p:nvSpPr>
          <p:cNvPr id="4" name="文本框 3"/>
          <p:cNvSpPr txBox="1"/>
          <p:nvPr/>
        </p:nvSpPr>
        <p:spPr>
          <a:xfrm>
            <a:off x="11495405" y="1865630"/>
            <a:ext cx="12553950" cy="1024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rPr>
              <a:t>用户退出过程</a:t>
            </a:r>
            <a:endPar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字节跳动ByteDance-PPT-0724-03.jpg" descr="字节跳动ByteDance-PPT-0724-03.jpg"/>
          <p:cNvPicPr>
            <a:picLocks noChangeAspect="1"/>
          </p:cNvPicPr>
          <p:nvPr/>
        </p:nvPicPr>
        <p:blipFill>
          <a:blip r:embed="rId1"/>
          <a:stretch>
            <a:fillRect/>
          </a:stretch>
        </p:blipFill>
        <p:spPr>
          <a:xfrm>
            <a:off x="10827" y="-1"/>
            <a:ext cx="24362345" cy="13716001"/>
          </a:xfrm>
          <a:prstGeom prst="rect">
            <a:avLst/>
          </a:prstGeom>
          <a:ln w="12700">
            <a:miter lim="400000"/>
            <a:headEnd/>
            <a:tailEnd/>
          </a:ln>
        </p:spPr>
      </p:pic>
      <p:sp>
        <p:nvSpPr>
          <p:cNvPr id="138" name="为什么要做RTC？"/>
          <p:cNvSpPr txBox="1"/>
          <p:nvPr/>
        </p:nvSpPr>
        <p:spPr>
          <a:xfrm>
            <a:off x="803872" y="1400144"/>
            <a:ext cx="851852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pPr algn="l"/>
            <a:r>
              <a:rPr lang="zh-CN">
                <a:sym typeface="+mn-ea"/>
              </a:rPr>
              <a:t>简易聊天系统演示和讲解</a:t>
            </a:r>
            <a:endParaRPr lang="zh-CN" altLang="en-US"/>
          </a:p>
        </p:txBody>
      </p:sp>
      <p:sp>
        <p:nvSpPr>
          <p:cNvPr id="4" name="文本框 3"/>
          <p:cNvSpPr txBox="1"/>
          <p:nvPr/>
        </p:nvSpPr>
        <p:spPr>
          <a:xfrm>
            <a:off x="11495405" y="1865630"/>
            <a:ext cx="12553950" cy="1024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lang="zh-CN" altLang="en-US" sz="6000">
                <a:sym typeface="Helvetica Neue"/>
              </a:rPr>
              <a:t>用户登出</a:t>
            </a:r>
            <a:r>
              <a:rPr lang="zh-CN" altLang="en-US" sz="6000">
                <a:sym typeface="Helvetica Neue"/>
              </a:rPr>
              <a:t>代码分析</a:t>
            </a:r>
            <a:endPar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pic>
        <p:nvPicPr>
          <p:cNvPr id="158" name="图像" descr="图像"/>
          <p:cNvPicPr>
            <a:picLocks noChangeAspect="1"/>
          </p:cNvPicPr>
          <p:nvPr/>
        </p:nvPicPr>
        <p:blipFill>
          <a:blip r:embed="rId2"/>
          <a:stretch>
            <a:fillRect/>
          </a:stretch>
        </p:blipFill>
        <p:spPr>
          <a:xfrm>
            <a:off x="1187450" y="2740330"/>
            <a:ext cx="13309600" cy="10541001"/>
          </a:xfrm>
          <a:prstGeom prst="rect">
            <a:avLst/>
          </a:prstGeom>
          <a:ln w="12700">
            <a:miter lim="400000"/>
            <a:headEnd/>
            <a:tailEnd/>
          </a:ln>
        </p:spPr>
      </p:pic>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字节跳动ByteDance-PPT-0724-03.jpg" descr="字节跳动ByteDance-PPT-0724-03.jpg"/>
          <p:cNvPicPr>
            <a:picLocks noChangeAspect="1"/>
          </p:cNvPicPr>
          <p:nvPr/>
        </p:nvPicPr>
        <p:blipFill>
          <a:blip r:embed="rId1"/>
          <a:stretch>
            <a:fillRect/>
          </a:stretch>
        </p:blipFill>
        <p:spPr>
          <a:xfrm>
            <a:off x="10827" y="-1"/>
            <a:ext cx="24362345" cy="13716001"/>
          </a:xfrm>
          <a:prstGeom prst="rect">
            <a:avLst/>
          </a:prstGeom>
          <a:ln w="12700">
            <a:miter lim="400000"/>
            <a:headEnd/>
            <a:tailEnd/>
          </a:ln>
        </p:spPr>
      </p:pic>
      <p:sp>
        <p:nvSpPr>
          <p:cNvPr id="138" name="为什么要做RTC？"/>
          <p:cNvSpPr txBox="1"/>
          <p:nvPr/>
        </p:nvSpPr>
        <p:spPr>
          <a:xfrm>
            <a:off x="803872" y="1400144"/>
            <a:ext cx="851852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pPr algn="l"/>
            <a:r>
              <a:rPr lang="zh-CN">
                <a:sym typeface="+mn-ea"/>
              </a:rPr>
              <a:t>简易聊天系统演示和讲解</a:t>
            </a:r>
            <a:endParaRPr lang="zh-CN" altLang="en-US"/>
          </a:p>
        </p:txBody>
      </p:sp>
      <p:pic>
        <p:nvPicPr>
          <p:cNvPr id="164" name="图像" descr="图像"/>
          <p:cNvPicPr>
            <a:picLocks noChangeAspect="1"/>
          </p:cNvPicPr>
          <p:nvPr/>
        </p:nvPicPr>
        <p:blipFill>
          <a:blip r:embed="rId2"/>
          <a:stretch>
            <a:fillRect/>
          </a:stretch>
        </p:blipFill>
        <p:spPr>
          <a:xfrm>
            <a:off x="146445" y="4201915"/>
            <a:ext cx="11950422" cy="7233566"/>
          </a:xfrm>
          <a:prstGeom prst="rect">
            <a:avLst/>
          </a:prstGeom>
          <a:ln w="12700">
            <a:miter lim="400000"/>
            <a:headEnd/>
            <a:tailEnd/>
          </a:ln>
        </p:spPr>
      </p:pic>
      <p:pic>
        <p:nvPicPr>
          <p:cNvPr id="165" name="图像" descr="图像"/>
          <p:cNvPicPr>
            <a:picLocks noChangeAspect="1"/>
          </p:cNvPicPr>
          <p:nvPr/>
        </p:nvPicPr>
        <p:blipFill>
          <a:blip r:embed="rId3"/>
          <a:stretch>
            <a:fillRect/>
          </a:stretch>
        </p:blipFill>
        <p:spPr>
          <a:xfrm>
            <a:off x="12046671" y="4132998"/>
            <a:ext cx="12683636" cy="7789579"/>
          </a:xfrm>
          <a:prstGeom prst="rect">
            <a:avLst/>
          </a:prstGeom>
          <a:ln w="12700">
            <a:miter lim="400000"/>
            <a:headEnd/>
            <a:tailEnd/>
          </a:ln>
        </p:spPr>
      </p:pic>
      <p:sp>
        <p:nvSpPr>
          <p:cNvPr id="4" name="文本框 3"/>
          <p:cNvSpPr txBox="1"/>
          <p:nvPr/>
        </p:nvSpPr>
        <p:spPr>
          <a:xfrm>
            <a:off x="14185265" y="2016125"/>
            <a:ext cx="12553950" cy="1024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lang="zh-CN" altLang="en-US" sz="6000">
                <a:sym typeface="Helvetica Neue"/>
              </a:rPr>
              <a:t>用户单聊和群聊</a:t>
            </a:r>
            <a:endParaRPr lang="zh-CN" altLang="en-US" sz="6000">
              <a:sym typeface="Helvetica Neue"/>
            </a:endParaRPr>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字节跳动ByteDance-PPT-0724-03.jpg" descr="字节跳动ByteDance-PPT-0724-03.jpg"/>
          <p:cNvPicPr>
            <a:picLocks noChangeAspect="1"/>
          </p:cNvPicPr>
          <p:nvPr/>
        </p:nvPicPr>
        <p:blipFill>
          <a:blip r:embed="rId1"/>
          <a:stretch>
            <a:fillRect/>
          </a:stretch>
        </p:blipFill>
        <p:spPr>
          <a:xfrm>
            <a:off x="10827" y="-1"/>
            <a:ext cx="24362345" cy="13716001"/>
          </a:xfrm>
          <a:prstGeom prst="rect">
            <a:avLst/>
          </a:prstGeom>
          <a:ln w="12700">
            <a:miter lim="400000"/>
            <a:headEnd/>
            <a:tailEnd/>
          </a:ln>
        </p:spPr>
      </p:pic>
      <p:sp>
        <p:nvSpPr>
          <p:cNvPr id="138" name="为什么要做RTC？"/>
          <p:cNvSpPr txBox="1"/>
          <p:nvPr/>
        </p:nvSpPr>
        <p:spPr>
          <a:xfrm>
            <a:off x="803872" y="1400144"/>
            <a:ext cx="851852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pPr algn="l"/>
            <a:r>
              <a:rPr lang="zh-CN">
                <a:sym typeface="+mn-ea"/>
              </a:rPr>
              <a:t>简易聊天系统演示和讲解</a:t>
            </a:r>
            <a:endParaRPr lang="zh-CN" altLang="en-US"/>
          </a:p>
        </p:txBody>
      </p:sp>
      <p:pic>
        <p:nvPicPr>
          <p:cNvPr id="171" name="图像" descr="图像"/>
          <p:cNvPicPr>
            <a:picLocks noChangeAspect="1"/>
          </p:cNvPicPr>
          <p:nvPr/>
        </p:nvPicPr>
        <p:blipFill>
          <a:blip r:embed="rId2"/>
          <a:stretch>
            <a:fillRect/>
          </a:stretch>
        </p:blipFill>
        <p:spPr>
          <a:xfrm>
            <a:off x="1581785" y="4258945"/>
            <a:ext cx="17603470" cy="7776210"/>
          </a:xfrm>
          <a:prstGeom prst="rect">
            <a:avLst/>
          </a:prstGeom>
          <a:ln w="12700">
            <a:miter lim="400000"/>
            <a:headEnd/>
            <a:tailEnd/>
          </a:ln>
        </p:spPr>
      </p:pic>
      <p:sp>
        <p:nvSpPr>
          <p:cNvPr id="4" name="文本框 3"/>
          <p:cNvSpPr txBox="1"/>
          <p:nvPr/>
        </p:nvSpPr>
        <p:spPr>
          <a:xfrm>
            <a:off x="11495405" y="1865630"/>
            <a:ext cx="12553950" cy="1024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lang="zh-CN" altLang="en-US" sz="6000">
                <a:sym typeface="Helvetica Neue"/>
              </a:rPr>
              <a:t>用户消息发送</a:t>
            </a:r>
            <a:r>
              <a:rPr lang="zh-CN" altLang="en-US" sz="6000">
                <a:sym typeface="Helvetica Neue"/>
              </a:rPr>
              <a:t>代码分析</a:t>
            </a:r>
            <a:endPar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 name="字节跳动ByteDance-PPT-0724-02.jpg" descr="字节跳动ByteDance-PPT-0724-02.jpg"/>
          <p:cNvPicPr>
            <a:picLocks noChangeAspect="1"/>
          </p:cNvPicPr>
          <p:nvPr/>
        </p:nvPicPr>
        <p:blipFill>
          <a:blip r:embed="rId1"/>
          <a:stretch>
            <a:fillRect/>
          </a:stretch>
        </p:blipFill>
        <p:spPr>
          <a:xfrm>
            <a:off x="10827" y="-1"/>
            <a:ext cx="24362345" cy="13716001"/>
          </a:xfrm>
          <a:prstGeom prst="rect">
            <a:avLst/>
          </a:prstGeom>
          <a:ln w="12700">
            <a:miter lim="400000"/>
            <a:headEnd/>
            <a:tailEnd/>
          </a:ln>
        </p:spPr>
      </p:pic>
      <p:sp>
        <p:nvSpPr>
          <p:cNvPr id="141" name="如何做RTC？"/>
          <p:cNvSpPr txBox="1"/>
          <p:nvPr/>
        </p:nvSpPr>
        <p:spPr>
          <a:xfrm>
            <a:off x="10929492" y="5649596"/>
            <a:ext cx="2524760" cy="1563370"/>
          </a:xfrm>
          <a:prstGeom prst="rect">
            <a:avLst/>
          </a:prstGeom>
          <a:ln w="12700">
            <a:miter lim="400000"/>
          </a:ln>
        </p:spPr>
        <p:txBody>
          <a:bodyPr wrap="none" lIns="50800" tIns="50800" rIns="50800" bIns="50800" anchor="ctr">
            <a:spAutoFit/>
          </a:bodyPr>
          <a:lstStyle>
            <a:lvl1pPr algn="l">
              <a:defRPr sz="9500">
                <a:solidFill>
                  <a:srgbClr val="FFFFFF"/>
                </a:solidFill>
              </a:defRPr>
            </a:lvl1pPr>
          </a:lstStyle>
          <a:p>
            <a:r>
              <a:rPr lang="zh-CN"/>
              <a:t>作业</a:t>
            </a:r>
            <a:endParaRPr lang="zh-CN"/>
          </a:p>
        </p:txBody>
      </p:sp>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字节跳动ByteDance-PPT-0724-03.jpg" descr="字节跳动ByteDance-PPT-0724-03.jpg"/>
          <p:cNvPicPr>
            <a:picLocks noChangeAspect="1"/>
          </p:cNvPicPr>
          <p:nvPr/>
        </p:nvPicPr>
        <p:blipFill>
          <a:blip r:embed="rId1"/>
          <a:stretch>
            <a:fillRect/>
          </a:stretch>
        </p:blipFill>
        <p:spPr>
          <a:xfrm>
            <a:off x="10827" y="-1"/>
            <a:ext cx="24362345" cy="13716001"/>
          </a:xfrm>
          <a:prstGeom prst="rect">
            <a:avLst/>
          </a:prstGeom>
          <a:ln w="12700">
            <a:miter lim="400000"/>
            <a:headEnd/>
            <a:tailEnd/>
          </a:ln>
        </p:spPr>
      </p:pic>
      <p:sp>
        <p:nvSpPr>
          <p:cNvPr id="138" name="为什么要做RTC？"/>
          <p:cNvSpPr txBox="1"/>
          <p:nvPr/>
        </p:nvSpPr>
        <p:spPr>
          <a:xfrm>
            <a:off x="803872" y="1400144"/>
            <a:ext cx="1631950"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pPr algn="l"/>
            <a:r>
              <a:rPr lang="zh-CN">
                <a:sym typeface="+mn-ea"/>
              </a:rPr>
              <a:t>作业</a:t>
            </a:r>
            <a:endParaRPr lang="zh-CN">
              <a:sym typeface="+mn-ea"/>
            </a:endParaRPr>
          </a:p>
        </p:txBody>
      </p:sp>
      <p:pic>
        <p:nvPicPr>
          <p:cNvPr id="2" name="图片 1"/>
          <p:cNvPicPr>
            <a:picLocks noChangeAspect="1"/>
          </p:cNvPicPr>
          <p:nvPr/>
        </p:nvPicPr>
        <p:blipFill>
          <a:blip r:embed="rId2"/>
          <a:stretch>
            <a:fillRect/>
          </a:stretch>
        </p:blipFill>
        <p:spPr>
          <a:xfrm>
            <a:off x="508635" y="2750185"/>
            <a:ext cx="20050760" cy="9500235"/>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字节跳动ByteDance-PPT-0724-03.jpg" descr="字节跳动ByteDance-PPT-0724-03.jpg"/>
          <p:cNvPicPr>
            <a:picLocks noChangeAspect="1"/>
          </p:cNvPicPr>
          <p:nvPr/>
        </p:nvPicPr>
        <p:blipFill>
          <a:blip r:embed="rId1"/>
          <a:stretch>
            <a:fillRect/>
          </a:stretch>
        </p:blipFill>
        <p:spPr>
          <a:xfrm>
            <a:off x="21622" y="-1"/>
            <a:ext cx="24362345" cy="13716001"/>
          </a:xfrm>
          <a:prstGeom prst="rect">
            <a:avLst/>
          </a:prstGeom>
          <a:ln w="12700">
            <a:miter lim="400000"/>
            <a:headEnd/>
            <a:tailEnd/>
          </a:ln>
        </p:spPr>
      </p:pic>
      <p:sp>
        <p:nvSpPr>
          <p:cNvPr id="131" name="什么是RTC？"/>
          <p:cNvSpPr txBox="1"/>
          <p:nvPr/>
        </p:nvSpPr>
        <p:spPr>
          <a:xfrm>
            <a:off x="802319" y="1400662"/>
            <a:ext cx="6988175"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r>
              <a:rPr lang="zh-CN"/>
              <a:t>计算机网络技术简介</a:t>
            </a:r>
            <a:endParaRPr lang="zh-CN"/>
          </a:p>
        </p:txBody>
      </p:sp>
      <p:sp>
        <p:nvSpPr>
          <p:cNvPr id="3" name="矩形: 圆角 2"/>
          <p:cNvSpPr/>
          <p:nvPr/>
        </p:nvSpPr>
        <p:spPr>
          <a:xfrm>
            <a:off x="5898020" y="7211406"/>
            <a:ext cx="3600000" cy="914400"/>
          </a:xfrm>
          <a:prstGeom prst="round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矩形: 圆角 3"/>
          <p:cNvSpPr/>
          <p:nvPr/>
        </p:nvSpPr>
        <p:spPr>
          <a:xfrm>
            <a:off x="9258322" y="7211406"/>
            <a:ext cx="3600000" cy="914400"/>
          </a:xfrm>
          <a:prstGeom prst="roundRect">
            <a:avLst/>
          </a:prstGeom>
          <a:solidFill>
            <a:srgbClr val="D9D9D9"/>
          </a:solidFill>
          <a:ln>
            <a:noFill/>
          </a:ln>
          <a:effectLst>
            <a:outerShdw blurRad="50800" dist="635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圆角 4"/>
          <p:cNvSpPr/>
          <p:nvPr/>
        </p:nvSpPr>
        <p:spPr>
          <a:xfrm>
            <a:off x="12618624" y="7211406"/>
            <a:ext cx="3600000" cy="914400"/>
          </a:xfrm>
          <a:prstGeom prst="roundRect">
            <a:avLst/>
          </a:prstGeom>
          <a:solidFill>
            <a:srgbClr val="2E75B6"/>
          </a:solidFill>
          <a:ln>
            <a:noFill/>
          </a:ln>
          <a:effectLst>
            <a:outerShdw blurRad="50800" dist="635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7129226" y="7406996"/>
            <a:ext cx="897890" cy="521970"/>
          </a:xfrm>
          <a:prstGeom prst="rect">
            <a:avLst/>
          </a:prstGeom>
          <a:noFill/>
        </p:spPr>
        <p:txBody>
          <a:bodyPr wrap="none" rtlCol="0">
            <a:spAutoFit/>
          </a:bodyPr>
          <a:p>
            <a:r>
              <a:rPr lang="zh-CN" altLang="en-US" sz="2800" b="1" dirty="0">
                <a:solidFill>
                  <a:schemeClr val="bg1"/>
                </a:solidFill>
              </a:rPr>
              <a:t>语法</a:t>
            </a:r>
            <a:endParaRPr lang="zh-CN" altLang="en-US" sz="2800" b="1" dirty="0">
              <a:solidFill>
                <a:schemeClr val="bg1"/>
              </a:solidFill>
            </a:endParaRPr>
          </a:p>
        </p:txBody>
      </p:sp>
      <p:sp>
        <p:nvSpPr>
          <p:cNvPr id="7" name="文本框 6"/>
          <p:cNvSpPr txBox="1"/>
          <p:nvPr/>
        </p:nvSpPr>
        <p:spPr>
          <a:xfrm>
            <a:off x="14088694" y="7406996"/>
            <a:ext cx="897890" cy="521970"/>
          </a:xfrm>
          <a:prstGeom prst="rect">
            <a:avLst/>
          </a:prstGeom>
          <a:noFill/>
        </p:spPr>
        <p:txBody>
          <a:bodyPr wrap="none" rtlCol="0">
            <a:spAutoFit/>
          </a:bodyPr>
          <a:p>
            <a:r>
              <a:rPr lang="zh-CN" altLang="en-US" sz="2800" b="1" dirty="0">
                <a:solidFill>
                  <a:schemeClr val="bg1"/>
                </a:solidFill>
              </a:rPr>
              <a:t>同步</a:t>
            </a:r>
            <a:endParaRPr lang="zh-CN" altLang="en-US" sz="2800" b="1" dirty="0">
              <a:solidFill>
                <a:schemeClr val="bg1"/>
              </a:solidFill>
            </a:endParaRPr>
          </a:p>
        </p:txBody>
      </p:sp>
      <p:sp>
        <p:nvSpPr>
          <p:cNvPr id="8" name="文本框 7"/>
          <p:cNvSpPr txBox="1"/>
          <p:nvPr/>
        </p:nvSpPr>
        <p:spPr>
          <a:xfrm>
            <a:off x="10728392" y="7406996"/>
            <a:ext cx="897890" cy="521970"/>
          </a:xfrm>
          <a:prstGeom prst="rect">
            <a:avLst/>
          </a:prstGeom>
          <a:noFill/>
        </p:spPr>
        <p:txBody>
          <a:bodyPr wrap="none" rtlCol="0">
            <a:spAutoFit/>
          </a:bodyPr>
          <a:p>
            <a:r>
              <a:rPr lang="zh-CN" altLang="en-US" sz="2800" b="1" dirty="0">
                <a:solidFill>
                  <a:srgbClr val="2E75B6"/>
                </a:solidFill>
              </a:rPr>
              <a:t>语义</a:t>
            </a:r>
            <a:endParaRPr lang="zh-CN" altLang="en-US" sz="2800" b="1" dirty="0">
              <a:solidFill>
                <a:srgbClr val="2E75B6"/>
              </a:solidFill>
            </a:endParaRPr>
          </a:p>
        </p:txBody>
      </p:sp>
      <p:sp>
        <p:nvSpPr>
          <p:cNvPr id="9" name="等腰三角形 8"/>
          <p:cNvSpPr/>
          <p:nvPr/>
        </p:nvSpPr>
        <p:spPr>
          <a:xfrm>
            <a:off x="7390884" y="6888497"/>
            <a:ext cx="374575" cy="322909"/>
          </a:xfrm>
          <a:prstGeom prst="triangle">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等腰三角形 9"/>
          <p:cNvSpPr/>
          <p:nvPr/>
        </p:nvSpPr>
        <p:spPr>
          <a:xfrm>
            <a:off x="14351185" y="6888497"/>
            <a:ext cx="374575" cy="322909"/>
          </a:xfrm>
          <a:prstGeom prst="triangle">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等腰三角形 10"/>
          <p:cNvSpPr/>
          <p:nvPr/>
        </p:nvSpPr>
        <p:spPr>
          <a:xfrm rot="10800000">
            <a:off x="10990049" y="8125806"/>
            <a:ext cx="374575" cy="322909"/>
          </a:xfrm>
          <a:prstGeom prst="triangl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6827004" y="5959450"/>
            <a:ext cx="1502334" cy="769441"/>
          </a:xfrm>
          <a:prstGeom prst="rect">
            <a:avLst/>
          </a:prstGeom>
          <a:noFill/>
        </p:spPr>
        <p:txBody>
          <a:bodyPr wrap="none" rtlCol="0">
            <a:spAutoFit/>
          </a:bodyPr>
          <a:p>
            <a:r>
              <a:rPr lang="en-US" altLang="zh-CN" sz="4400" dirty="0"/>
              <a:t>NO.1</a:t>
            </a:r>
            <a:endParaRPr lang="zh-CN" altLang="en-US" sz="4400" dirty="0"/>
          </a:p>
        </p:txBody>
      </p:sp>
      <p:sp>
        <p:nvSpPr>
          <p:cNvPr id="13" name="文本框 12"/>
          <p:cNvSpPr txBox="1"/>
          <p:nvPr/>
        </p:nvSpPr>
        <p:spPr>
          <a:xfrm>
            <a:off x="10426169" y="8644305"/>
            <a:ext cx="1502334" cy="769441"/>
          </a:xfrm>
          <a:prstGeom prst="rect">
            <a:avLst/>
          </a:prstGeom>
          <a:noFill/>
        </p:spPr>
        <p:txBody>
          <a:bodyPr wrap="none" rtlCol="0">
            <a:spAutoFit/>
          </a:bodyPr>
          <a:p>
            <a:r>
              <a:rPr lang="en-US" altLang="zh-CN" sz="4400" dirty="0"/>
              <a:t>NO.2</a:t>
            </a:r>
            <a:endParaRPr lang="zh-CN" altLang="en-US" sz="4400" dirty="0"/>
          </a:p>
        </p:txBody>
      </p:sp>
      <p:sp>
        <p:nvSpPr>
          <p:cNvPr id="14" name="文本框 13"/>
          <p:cNvSpPr txBox="1"/>
          <p:nvPr/>
        </p:nvSpPr>
        <p:spPr>
          <a:xfrm>
            <a:off x="13786472" y="5959450"/>
            <a:ext cx="1502334" cy="769441"/>
          </a:xfrm>
          <a:prstGeom prst="rect">
            <a:avLst/>
          </a:prstGeom>
          <a:noFill/>
        </p:spPr>
        <p:txBody>
          <a:bodyPr wrap="none" rtlCol="0">
            <a:spAutoFit/>
          </a:bodyPr>
          <a:p>
            <a:r>
              <a:rPr lang="en-US" altLang="zh-CN" sz="4400" dirty="0"/>
              <a:t>NO.3</a:t>
            </a:r>
            <a:endParaRPr lang="zh-CN" altLang="en-US" sz="4400" dirty="0"/>
          </a:p>
        </p:txBody>
      </p:sp>
      <p:sp>
        <p:nvSpPr>
          <p:cNvPr id="15" name="文本框 14"/>
          <p:cNvSpPr txBox="1"/>
          <p:nvPr/>
        </p:nvSpPr>
        <p:spPr>
          <a:xfrm>
            <a:off x="5104211" y="5146993"/>
            <a:ext cx="5187950" cy="521970"/>
          </a:xfrm>
          <a:prstGeom prst="rect">
            <a:avLst/>
          </a:prstGeom>
          <a:noFill/>
        </p:spPr>
        <p:txBody>
          <a:bodyPr wrap="none" rtlCol="0">
            <a:spAutoFit/>
          </a:bodyPr>
          <a:p>
            <a:pPr algn="ctr"/>
            <a:r>
              <a:rPr lang="zh-CN" altLang="en-US" sz="2800" dirty="0">
                <a:latin typeface="+mn-ea"/>
              </a:rPr>
              <a:t>即数据与控制信息的结构或格式</a:t>
            </a:r>
            <a:endParaRPr lang="zh-CN" altLang="en-US" sz="2800" dirty="0">
              <a:latin typeface="+mn-ea"/>
            </a:endParaRPr>
          </a:p>
        </p:txBody>
      </p:sp>
      <p:sp>
        <p:nvSpPr>
          <p:cNvPr id="16" name="文本框 15"/>
          <p:cNvSpPr txBox="1"/>
          <p:nvPr/>
        </p:nvSpPr>
        <p:spPr>
          <a:xfrm>
            <a:off x="6722176" y="9590782"/>
            <a:ext cx="9478010" cy="521970"/>
          </a:xfrm>
          <a:prstGeom prst="rect">
            <a:avLst/>
          </a:prstGeom>
          <a:noFill/>
        </p:spPr>
        <p:txBody>
          <a:bodyPr wrap="none" rtlCol="0">
            <a:spAutoFit/>
          </a:bodyPr>
          <a:p>
            <a:pPr algn="ctr"/>
            <a:r>
              <a:rPr lang="zh-CN" altLang="en-US" sz="2800" dirty="0">
                <a:latin typeface="+mn-ea"/>
              </a:rPr>
              <a:t>即需要发出何种控制信息，完成何种动作以及做出何种响应</a:t>
            </a:r>
            <a:endParaRPr lang="zh-CN" altLang="en-US" sz="2800" dirty="0">
              <a:latin typeface="+mn-ea"/>
            </a:endParaRPr>
          </a:p>
        </p:txBody>
      </p:sp>
      <p:sp>
        <p:nvSpPr>
          <p:cNvPr id="17" name="文本框 16"/>
          <p:cNvSpPr txBox="1"/>
          <p:nvPr/>
        </p:nvSpPr>
        <p:spPr>
          <a:xfrm>
            <a:off x="12216079" y="5146993"/>
            <a:ext cx="4472940" cy="521970"/>
          </a:xfrm>
          <a:prstGeom prst="rect">
            <a:avLst/>
          </a:prstGeom>
          <a:noFill/>
        </p:spPr>
        <p:txBody>
          <a:bodyPr wrap="none" rtlCol="0">
            <a:spAutoFit/>
          </a:bodyPr>
          <a:p>
            <a:pPr algn="ctr"/>
            <a:r>
              <a:rPr lang="zh-CN" altLang="en-US" sz="2800" dirty="0">
                <a:latin typeface="+mn-ea"/>
              </a:rPr>
              <a:t>即事件实现顺序的详细说明</a:t>
            </a:r>
            <a:endParaRPr lang="zh-CN" altLang="en-US" sz="2800" dirty="0">
              <a:latin typeface="+mn-ea"/>
            </a:endParaRPr>
          </a:p>
        </p:txBody>
      </p:sp>
      <p:sp>
        <p:nvSpPr>
          <p:cNvPr id="2" name="文本框 1"/>
          <p:cNvSpPr txBox="1"/>
          <p:nvPr/>
        </p:nvSpPr>
        <p:spPr>
          <a:xfrm>
            <a:off x="15218410" y="2425383"/>
            <a:ext cx="8787765" cy="1024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rPr>
              <a:t>计算机网络协议</a:t>
            </a:r>
            <a:endParaRPr kumimoji="0" lang="zh-CN" altLang="en-US" sz="6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字节跳动ByteDance-PPT-0724-03.jpg" descr="字节跳动ByteDance-PPT-0724-03.jpg"/>
          <p:cNvPicPr>
            <a:picLocks noChangeAspect="1"/>
          </p:cNvPicPr>
          <p:nvPr/>
        </p:nvPicPr>
        <p:blipFill>
          <a:blip r:embed="rId1"/>
          <a:stretch>
            <a:fillRect/>
          </a:stretch>
        </p:blipFill>
        <p:spPr>
          <a:xfrm>
            <a:off x="10827" y="-1"/>
            <a:ext cx="24362345" cy="13716001"/>
          </a:xfrm>
          <a:prstGeom prst="rect">
            <a:avLst/>
          </a:prstGeom>
          <a:ln w="12700">
            <a:miter lim="400000"/>
            <a:headEnd/>
            <a:tailEnd/>
          </a:ln>
        </p:spPr>
      </p:pic>
      <p:sp>
        <p:nvSpPr>
          <p:cNvPr id="138" name="为什么要做RTC？"/>
          <p:cNvSpPr txBox="1"/>
          <p:nvPr/>
        </p:nvSpPr>
        <p:spPr>
          <a:xfrm>
            <a:off x="803872" y="1400144"/>
            <a:ext cx="1631950"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pPr algn="l"/>
            <a:r>
              <a:rPr lang="zh-CN">
                <a:sym typeface="+mn-ea"/>
              </a:rPr>
              <a:t>作业</a:t>
            </a:r>
            <a:endParaRPr lang="zh-CN">
              <a:sym typeface="+mn-ea"/>
            </a:endParaRPr>
          </a:p>
        </p:txBody>
      </p:sp>
      <p:pic>
        <p:nvPicPr>
          <p:cNvPr id="5" name="图片 4"/>
          <p:cNvPicPr>
            <a:picLocks noChangeAspect="1"/>
          </p:cNvPicPr>
          <p:nvPr/>
        </p:nvPicPr>
        <p:blipFill>
          <a:blip r:embed="rId2"/>
          <a:stretch>
            <a:fillRect/>
          </a:stretch>
        </p:blipFill>
        <p:spPr>
          <a:xfrm>
            <a:off x="1088390" y="2425065"/>
            <a:ext cx="17275810" cy="10538460"/>
          </a:xfrm>
          <a:prstGeom prst="rect">
            <a:avLst/>
          </a:prstGeom>
        </p:spPr>
      </p:pic>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字节跳动ByteDance-PPT-0724-03.jpg" descr="字节跳动ByteDance-PPT-0724-03.jpg"/>
          <p:cNvPicPr>
            <a:picLocks noChangeAspect="1"/>
          </p:cNvPicPr>
          <p:nvPr/>
        </p:nvPicPr>
        <p:blipFill>
          <a:blip r:embed="rId1"/>
          <a:stretch>
            <a:fillRect/>
          </a:stretch>
        </p:blipFill>
        <p:spPr>
          <a:xfrm>
            <a:off x="10827" y="-1"/>
            <a:ext cx="24362345" cy="13716001"/>
          </a:xfrm>
          <a:prstGeom prst="rect">
            <a:avLst/>
          </a:prstGeom>
          <a:ln w="12700">
            <a:miter lim="400000"/>
            <a:headEnd/>
            <a:tailEnd/>
          </a:ln>
        </p:spPr>
      </p:pic>
      <p:sp>
        <p:nvSpPr>
          <p:cNvPr id="138" name="为什么要做RTC？"/>
          <p:cNvSpPr txBox="1"/>
          <p:nvPr/>
        </p:nvSpPr>
        <p:spPr>
          <a:xfrm>
            <a:off x="803872" y="1400144"/>
            <a:ext cx="1631950" cy="1024890"/>
          </a:xfrm>
          <a:prstGeom prst="rect">
            <a:avLst/>
          </a:prstGeom>
          <a:ln w="12700">
            <a:miter lim="400000"/>
          </a:ln>
        </p:spPr>
        <p:txBody>
          <a:bodyPr wrap="none" lIns="50800" tIns="50800" rIns="50800" bIns="50800" anchor="ctr">
            <a:spAutoFit/>
          </a:bodyPr>
          <a:lstStyle>
            <a:lvl1pPr algn="l">
              <a:defRPr sz="6000">
                <a:solidFill>
                  <a:srgbClr val="5E5E5E"/>
                </a:solidFill>
              </a:defRPr>
            </a:lvl1pPr>
          </a:lstStyle>
          <a:p>
            <a:pPr algn="l"/>
            <a:r>
              <a:rPr lang="zh-CN">
                <a:sym typeface="+mn-ea"/>
              </a:rPr>
              <a:t>作业</a:t>
            </a:r>
            <a:endParaRPr lang="zh-CN">
              <a:sym typeface="+mn-ea"/>
            </a:endParaRPr>
          </a:p>
        </p:txBody>
      </p:sp>
      <p:pic>
        <p:nvPicPr>
          <p:cNvPr id="2" name="图片 1"/>
          <p:cNvPicPr>
            <a:picLocks noChangeAspect="1"/>
          </p:cNvPicPr>
          <p:nvPr/>
        </p:nvPicPr>
        <p:blipFill>
          <a:blip r:embed="rId2"/>
          <a:stretch>
            <a:fillRect/>
          </a:stretch>
        </p:blipFill>
        <p:spPr>
          <a:xfrm>
            <a:off x="1363980" y="3459480"/>
            <a:ext cx="19625945" cy="6796405"/>
          </a:xfrm>
          <a:prstGeom prst="rect">
            <a:avLst/>
          </a:prstGeom>
        </p:spPr>
      </p:pic>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 name="字节跳动ByteDance-PPT-0724-02.jpg" descr="字节跳动ByteDance-PPT-0724-02.jpg"/>
          <p:cNvPicPr>
            <a:picLocks noChangeAspect="1"/>
          </p:cNvPicPr>
          <p:nvPr/>
        </p:nvPicPr>
        <p:blipFill>
          <a:blip r:embed="rId1"/>
          <a:stretch>
            <a:fillRect/>
          </a:stretch>
        </p:blipFill>
        <p:spPr>
          <a:xfrm>
            <a:off x="10827" y="-1"/>
            <a:ext cx="24362345" cy="13716001"/>
          </a:xfrm>
          <a:prstGeom prst="rect">
            <a:avLst/>
          </a:prstGeom>
          <a:ln w="12700">
            <a:miter lim="400000"/>
            <a:headEnd/>
            <a:tailEnd/>
          </a:ln>
        </p:spPr>
      </p:pic>
      <p:sp>
        <p:nvSpPr>
          <p:cNvPr id="144" name="Q &amp; A"/>
          <p:cNvSpPr txBox="1"/>
          <p:nvPr/>
        </p:nvSpPr>
        <p:spPr>
          <a:xfrm>
            <a:off x="10503662" y="6081748"/>
            <a:ext cx="3376677" cy="1552504"/>
          </a:xfrm>
          <a:prstGeom prst="rect">
            <a:avLst/>
          </a:prstGeom>
          <a:ln w="12700">
            <a:miter lim="400000"/>
          </a:ln>
        </p:spPr>
        <p:txBody>
          <a:bodyPr wrap="none" lIns="50800" tIns="50800" rIns="50800" bIns="50800" anchor="ctr">
            <a:spAutoFit/>
          </a:bodyPr>
          <a:lstStyle>
            <a:lvl1pPr algn="l">
              <a:defRPr sz="9500">
                <a:solidFill>
                  <a:srgbClr val="FFFFFF"/>
                </a:solidFill>
              </a:defRPr>
            </a:lvl1pPr>
          </a:lstStyle>
          <a:p>
            <a:r>
              <a:t>Q &amp; A</a:t>
            </a:r>
          </a:p>
        </p:txBody>
      </p:sp>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 name="字节跳动ByteDance-PPT-0724-04.jpg" descr="字节跳动ByteDance-PPT-0724-04.jpg"/>
          <p:cNvPicPr>
            <a:picLocks noChangeAspect="1"/>
          </p:cNvPicPr>
          <p:nvPr/>
        </p:nvPicPr>
        <p:blipFill>
          <a:blip r:embed="rId1"/>
          <a:stretch>
            <a:fillRect/>
          </a:stretch>
        </p:blipFill>
        <p:spPr>
          <a:xfrm>
            <a:off x="10827" y="-1"/>
            <a:ext cx="24362345" cy="13716001"/>
          </a:xfrm>
          <a:prstGeom prst="rect">
            <a:avLst/>
          </a:prstGeom>
          <a:ln w="12700">
            <a:miter lim="400000"/>
            <a:headEnd/>
            <a:tailEnd/>
          </a:ln>
        </p:spPr>
      </p:pic>
      <p:sp>
        <p:nvSpPr>
          <p:cNvPr id="147" name="THANKS."/>
          <p:cNvSpPr txBox="1"/>
          <p:nvPr/>
        </p:nvSpPr>
        <p:spPr>
          <a:xfrm>
            <a:off x="3884728" y="6081748"/>
            <a:ext cx="5455476" cy="1552504"/>
          </a:xfrm>
          <a:prstGeom prst="rect">
            <a:avLst/>
          </a:prstGeom>
          <a:ln w="12700">
            <a:miter lim="400000"/>
          </a:ln>
        </p:spPr>
        <p:txBody>
          <a:bodyPr wrap="none" lIns="50800" tIns="50800" rIns="50800" bIns="50800" anchor="ctr">
            <a:spAutoFit/>
          </a:bodyPr>
          <a:lstStyle>
            <a:lvl1pPr>
              <a:defRPr sz="9500">
                <a:solidFill>
                  <a:srgbClr val="FFFFFF"/>
                </a:solidFill>
              </a:defRPr>
            </a:lvl1pPr>
          </a:lstStyle>
          <a:p>
            <a:r>
              <a:t>THANKS.</a:t>
            </a:r>
          </a:p>
        </p:txBody>
      </p:sp>
    </p:spTree>
  </p:cSld>
  <p:clrMapOvr>
    <a:masterClrMapping/>
  </p:clrMapOvr>
  <p:transition spd="med"/>
</p:sld>
</file>

<file path=ppt/tags/tag1.xml><?xml version="1.0" encoding="utf-8"?>
<p:tagLst xmlns:p="http://schemas.openxmlformats.org/presentationml/2006/main">
  <p:tag name="KSO_WM_TAG_VERSION" val="1.0"/>
  <p:tag name="KSO_WM_TEMPLATE_CATEGORY" val="diagram"/>
  <p:tag name="KSO_WM_TEMPLATE_INDEX" val="20188463"/>
  <p:tag name="KSO_WM_UNIT_ID" val="diagram20188463_2*q_h_i*1_4_1"/>
  <p:tag name="KSO_WM_UNIT_LAYERLEVEL" val="1_1_1"/>
  <p:tag name="KSO_WM_BEAUTIFY_FLAG" val="#wm#"/>
  <p:tag name="KSO_WM_UNIT_HIGHLIGHT" val="0"/>
  <p:tag name="KSO_WM_UNIT_COMPATIBLE" val="0"/>
  <p:tag name="KSO_WM_UNIT_DIAGRAM_ISNUMVISUAL" val="0"/>
  <p:tag name="KSO_WM_UNIT_DIAGRAM_ISREFERUNIT" val="0"/>
  <p:tag name="KSO_WM_UNIT_COLOR_SCHEME_SHAPE_ID" val="37"/>
  <p:tag name="KSO_WM_UNIT_COLOR_SCHEME_PARENT_PAGE" val="0_3"/>
  <p:tag name="KSO_WM_DIAGRAM_GROUP_CODE" val="q1-1"/>
  <p:tag name="KSO_WM_UNIT_TYPE" val="q_h_i"/>
  <p:tag name="KSO_WM_UNIT_INDEX" val="1_4_1"/>
  <p:tag name="KSO_WM_UNIT_FILL_FORE_SCHEMECOLOR_INDEX" val="8"/>
  <p:tag name="KSO_WM_UNIT_FILL_TYPE" val="1"/>
  <p:tag name="KSO_WM_UNIT_TEXT_FILL_FORE_SCHEMECOLOR_INDEX" val="13"/>
  <p:tag name="KSO_WM_UNIT_TEXT_FILL_TYPE" val="1"/>
  <p:tag name="KSO_WM_UNIT_USESOURCEFORMAT_APPLY" val="1"/>
</p:tagLst>
</file>

<file path=ppt/tags/tag10.xml><?xml version="1.0" encoding="utf-8"?>
<p:tagLst xmlns:p="http://schemas.openxmlformats.org/presentationml/2006/main">
  <p:tag name="KSO_WM_TAG_VERSION" val="1.0"/>
  <p:tag name="KSO_WM_TEMPLATE_CATEGORY" val="diagram"/>
  <p:tag name="KSO_WM_TEMPLATE_INDEX" val="20188463"/>
  <p:tag name="KSO_WM_UNIT_ID" val="diagram20188463_2*q_h_i*1_1_1"/>
  <p:tag name="KSO_WM_UNIT_LAYERLEVEL" val="1_1_1"/>
  <p:tag name="KSO_WM_BEAUTIFY_FLAG" val="#wm#"/>
  <p:tag name="KSO_WM_UNIT_HIGHLIGHT" val="0"/>
  <p:tag name="KSO_WM_UNIT_COMPATIBLE" val="0"/>
  <p:tag name="KSO_WM_UNIT_DIAGRAM_ISNUMVISUAL" val="0"/>
  <p:tag name="KSO_WM_UNIT_DIAGRAM_ISREFERUNIT" val="0"/>
  <p:tag name="KSO_WM_UNIT_COLOR_SCHEME_SHAPE_ID" val="37"/>
  <p:tag name="KSO_WM_UNIT_COLOR_SCHEME_PARENT_PAGE" val="0_3"/>
  <p:tag name="KSO_WM_DIAGRAM_GROUP_CODE" val="q1-1"/>
  <p:tag name="KSO_WM_UNIT_TYPE" val="q_h_i"/>
  <p:tag name="KSO_WM_UNIT_INDEX" val="1_1_1"/>
  <p:tag name="KSO_WM_UNIT_FILL_FORE_SCHEMECOLOR_INDEX" val="5"/>
  <p:tag name="KSO_WM_UNIT_FILL_TYPE" val="1"/>
  <p:tag name="KSO_WM_UNIT_TEXT_FILL_FORE_SCHEMECOLOR_INDEX" val="13"/>
  <p:tag name="KSO_WM_UNIT_TEXT_FILL_TYPE" val="1"/>
  <p:tag name="KSO_WM_UNIT_USESOURCEFORMAT_APPLY" val="1"/>
</p:tagLst>
</file>

<file path=ppt/tags/tag100.xml><?xml version="1.0" encoding="utf-8"?>
<p:tagLst xmlns:p="http://schemas.openxmlformats.org/presentationml/2006/main">
  <p:tag name="KSO_WM_UNIT_PRESET_TEXT" val="点击输入正文"/>
  <p:tag name="KSO_WM_UNIT_NOCLEAR" val="0"/>
  <p:tag name="KSO_WM_UNIT_SHOW_EDIT_AREA_INDICATION" val="1"/>
  <p:tag name="KSO_WM_UNIT_VALUE" val="34"/>
  <p:tag name="KSO_WM_UNIT_HIGHLIGHT" val="0"/>
  <p:tag name="KSO_WM_UNIT_COMPATIBLE" val="0"/>
  <p:tag name="KSO_WM_UNIT_DIAGRAM_ISNUMVISUAL" val="0"/>
  <p:tag name="KSO_WM_UNIT_DIAGRAM_ISREFERUNIT" val="0"/>
  <p:tag name="KSO_WM_UNIT_TYPE" val="h_f"/>
  <p:tag name="KSO_WM_UNIT_INDEX" val="4_1"/>
  <p:tag name="KSO_WM_UNIT_ID" val="diagram20201118_1*h_f*4_1"/>
  <p:tag name="KSO_WM_TEMPLATE_CATEGORY" val="diagram"/>
  <p:tag name="KSO_WM_TEMPLATE_INDEX" val="20201118"/>
  <p:tag name="KSO_WM_UNIT_LAYERLEVEL" val="1_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1118_1*i*1"/>
  <p:tag name="KSO_WM_TEMPLATE_CATEGORY" val="diagram"/>
  <p:tag name="KSO_WM_TEMPLATE_INDEX" val="20201118"/>
  <p:tag name="KSO_WM_UNIT_LAYERLEVEL" val="1"/>
  <p:tag name="KSO_WM_TAG_VERSION" val="1.0"/>
  <p:tag name="KSO_WM_BEAUTIFY_FLAG" val="#wm#"/>
</p:tagLst>
</file>

<file path=ppt/tags/tag102.xml><?xml version="1.0" encoding="utf-8"?>
<p:tagLst xmlns:p="http://schemas.openxmlformats.org/presentationml/2006/main">
  <p:tag name="KSO_WM_BEAUTIFY_FLAG" val="#wm#"/>
  <p:tag name="KSO_WM_TEMPLATE_CATEGORY" val="diagram"/>
  <p:tag name="KSO_WM_TEMPLATE_INDEX" val="20201118"/>
  <p:tag name="KSO_WM_SLIDE_ID" val="diagram20201118_1"/>
  <p:tag name="KSO_WM_TEMPLATE_SUBCATEGORY" val="0"/>
  <p:tag name="KSO_WM_SLIDE_TYPE" val="text"/>
  <p:tag name="KSO_WM_SLIDE_SUBTYPE" val="pureTxt"/>
  <p:tag name="KSO_WM_SLIDE_ITEM_CNT" val="0"/>
  <p:tag name="KSO_WM_SLIDE_INDEX" val="1"/>
  <p:tag name="KSO_WM_UNIT_SHOW_EDIT_AREA_INDICATION" val="1"/>
  <p:tag name="KSO_WM_SLIDE_SIZE" val="685.2*210.35"/>
  <p:tag name="KSO_WM_SLIDE_POSITION" val="137.4*218.65"/>
  <p:tag name="KSO_WM_TAG_VERSION" val="1.0"/>
  <p:tag name="KSO_WM_SLIDE_LAYOUT" val="h"/>
  <p:tag name="KSO_WM_SLIDE_LAYOUT_CNT" val="4"/>
</p:tagLst>
</file>

<file path=ppt/tags/tag11.xml><?xml version="1.0" encoding="utf-8"?>
<p:tagLst xmlns:p="http://schemas.openxmlformats.org/presentationml/2006/main">
  <p:tag name="KSO_WM_TAG_VERSION" val="1.0"/>
  <p:tag name="KSO_WM_TEMPLATE_CATEGORY" val="diagram"/>
  <p:tag name="KSO_WM_TEMPLATE_INDEX" val="20188463"/>
  <p:tag name="KSO_WM_UNIT_ID" val="diagram20188463_2*q_h_i*1_1_2"/>
  <p:tag name="KSO_WM_UNIT_LAYERLEVEL" val="1_1_1"/>
  <p:tag name="KSO_WM_BEAUTIFY_FLAG" val="#wm#"/>
  <p:tag name="KSO_WM_UNIT_HIGHLIGHT" val="0"/>
  <p:tag name="KSO_WM_UNIT_COMPATIBLE" val="0"/>
  <p:tag name="KSO_WM_UNIT_DIAGRAM_ISNUMVISUAL" val="0"/>
  <p:tag name="KSO_WM_UNIT_DIAGRAM_ISREFERUNIT" val="0"/>
  <p:tag name="KSO_WM_UNIT_COLOR_SCHEME_SHAPE_ID" val="38"/>
  <p:tag name="KSO_WM_UNIT_COLOR_SCHEME_PARENT_PAGE" val="0_3"/>
  <p:tag name="KSO_WM_DIAGRAM_GROUP_CODE" val="q1-1"/>
  <p:tag name="KSO_WM_UNIT_TYPE" val="q_h_i"/>
  <p:tag name="KSO_WM_UNIT_INDEX" val="1_1_2"/>
  <p:tag name="KSO_WM_UNIT_FILL_FORE_SCHEMECOLOR_INDEX" val="5"/>
  <p:tag name="KSO_WM_UNIT_FILL_TYPE" val="1"/>
  <p:tag name="KSO_WM_UNIT_TEXT_FILL_FORE_SCHEMECOLOR_INDEX" val="13"/>
  <p:tag name="KSO_WM_UNIT_TEXT_FILL_TYPE" val="1"/>
  <p:tag name="KSO_WM_UNIT_USESOURCEFORMAT_APPLY" val="1"/>
</p:tagLst>
</file>

<file path=ppt/tags/tag12.xml><?xml version="1.0" encoding="utf-8"?>
<p:tagLst xmlns:p="http://schemas.openxmlformats.org/presentationml/2006/main">
  <p:tag name="KSO_WM_TAG_VERSION" val="1.0"/>
  <p:tag name="KSO_WM_TEMPLATE_CATEGORY" val="diagram"/>
  <p:tag name="KSO_WM_TEMPLATE_INDEX" val="20188463"/>
  <p:tag name="KSO_WM_UNIT_ID" val="diagram20188463_2*q_h_x*1_1_1"/>
  <p:tag name="KSO_WM_UNIT_LAYERLEVEL" val="1_1_1"/>
  <p:tag name="KSO_WM_BEAUTIFY_FLAG" val="#wm#"/>
  <p:tag name="KSO_WM_UNIT_HIGHLIGHT" val="0"/>
  <p:tag name="KSO_WM_UNIT_COMPATIBLE" val="0"/>
  <p:tag name="KSO_WM_UNIT_DIAGRAM_ISNUMVISUAL" val="0"/>
  <p:tag name="KSO_WM_UNIT_DIAGRAM_ISREFERUNIT" val="0"/>
  <p:tag name="KSO_WM_UNIT_COLOR_SCHEME_SHAPE_ID" val="11"/>
  <p:tag name="KSO_WM_UNIT_COLOR_SCHEME_PARENT_PAGE" val="0_3"/>
  <p:tag name="KSO_WM_UNIT_VALUE" val="110*75"/>
  <p:tag name="KSO_WM_DIAGRAM_GROUP_CODE" val="q1-1"/>
  <p:tag name="KSO_WM_UNIT_TYPE" val="q_h_x"/>
  <p:tag name="KSO_WM_UNIT_INDEX" val="1_1_1"/>
  <p:tag name="KSO_WM_UNIT_FILL_FORE_SCHEMECOLOR_INDEX" val="14"/>
  <p:tag name="KSO_WM_UNIT_FILL_TYPE" val="1"/>
  <p:tag name="KSO_WM_UNIT_TEXT_FILL_FORE_SCHEMECOLOR_INDEX" val="13"/>
  <p:tag name="KSO_WM_UNIT_TEXT_FILL_TYPE" val="1"/>
  <p:tag name="KSO_WM_UNIT_USESOURCEFORMAT_APPLY" val="1"/>
</p:tagLst>
</file>

<file path=ppt/tags/tag13.xml><?xml version="1.0" encoding="utf-8"?>
<p:tagLst xmlns:p="http://schemas.openxmlformats.org/presentationml/2006/main">
  <p:tag name="KSO_WM_TAG_VERSION" val="1.0"/>
  <p:tag name="KSO_WM_TEMPLATE_CATEGORY" val="diagram"/>
  <p:tag name="KSO_WM_TEMPLATE_INDEX" val="20188463"/>
  <p:tag name="KSO_WM_UNIT_ID" val="diagram20188463_2*q_h_a*1_1_1"/>
  <p:tag name="KSO_WM_UNIT_LAYERLEVEL" val="1_1_1"/>
  <p:tag name="KSO_WM_UNIT_HIGHLIGHT" val="0"/>
  <p:tag name="KSO_WM_UNIT_COMPATIBLE" val="0"/>
  <p:tag name="KSO_WM_BEAUTIFY_FLAG" val="#wm#"/>
  <p:tag name="KSO_WM_UNIT_ISCONTENTSTITLE" val="0"/>
  <p:tag name="KSO_WM_UNIT_DIAGRAM_ISNUMVISUAL" val="0"/>
  <p:tag name="KSO_WM_UNIT_DIAGRAM_ISREFERUNIT" val="0"/>
  <p:tag name="KSO_WM_UNIT_COLOR_SCHEME_SHAPE_ID" val="27"/>
  <p:tag name="KSO_WM_UNIT_COLOR_SCHEME_PARENT_PAGE" val="0_3"/>
  <p:tag name="KSO_WM_UNIT_NOCLEAR" val="0"/>
  <p:tag name="KSO_WM_UNIT_PRESET_TEXT" val="添加标题"/>
  <p:tag name="KSO_WM_UNIT_VALUE" val="11"/>
  <p:tag name="KSO_WM_DIAGRAM_GROUP_CODE" val="q1-1"/>
  <p:tag name="KSO_WM_UNIT_TYPE" val="q_h_a"/>
  <p:tag name="KSO_WM_UNIT_INDEX" val="1_1_1"/>
  <p:tag name="KSO_WM_UNIT_TEXT_FILL_FORE_SCHEMECOLOR_INDEX" val="5"/>
  <p:tag name="KSO_WM_UNIT_TEXT_FILL_TYPE" val="1"/>
  <p:tag name="KSO_WM_UNIT_USESOURCEFORMAT_APPLY" val="1"/>
</p:tagLst>
</file>

<file path=ppt/tags/tag14.xml><?xml version="1.0" encoding="utf-8"?>
<p:tagLst xmlns:p="http://schemas.openxmlformats.org/presentationml/2006/main">
  <p:tag name="KSO_WM_TAG_VERSION" val="1.0"/>
  <p:tag name="KSO_WM_TEMPLATE_CATEGORY" val="diagram"/>
  <p:tag name="KSO_WM_TEMPLATE_INDEX" val="20188463"/>
  <p:tag name="KSO_WM_UNIT_ID" val="diagram20188463_2*q_h_f*1_1_1"/>
  <p:tag name="KSO_WM_UNIT_LAYERLEVEL" val="1_1_1"/>
  <p:tag name="KSO_WM_UNIT_HIGHLIGHT" val="0"/>
  <p:tag name="KSO_WM_UNIT_COMPATIBLE" val="0"/>
  <p:tag name="KSO_WM_BEAUTIFY_FLAG" val="#wm#"/>
  <p:tag name="KSO_WM_UNIT_DIAGRAM_ISNUMVISUAL" val="0"/>
  <p:tag name="KSO_WM_UNIT_DIAGRAM_ISREFERUNIT" val="0"/>
  <p:tag name="KSO_WM_UNIT_COLOR_SCHEME_SHAPE_ID" val="28"/>
  <p:tag name="KSO_WM_UNIT_COLOR_SCHEME_PARENT_PAGE" val="0_3"/>
  <p:tag name="KSO_WM_UNIT_NOCLEAR" val="0"/>
  <p:tag name="KSO_WM_UNIT_PRESET_TEXT" val="单击此处添加文本具体内容，简明扼要的阐述您的观点。"/>
  <p:tag name="KSO_WM_UNIT_VALUE" val="32"/>
  <p:tag name="KSO_WM_DIAGRAM_GROUP_CODE" val="q1-1"/>
  <p:tag name="KSO_WM_UNIT_TYPE" val="q_h_f"/>
  <p:tag name="KSO_WM_UNIT_INDEX" val="1_1_1"/>
  <p:tag name="KSO_WM_UNIT_TEXT_FILL_FORE_SCHEMECOLOR_INDEX" val="13"/>
  <p:tag name="KSO_WM_UNIT_TEXT_FILL_TYPE" val="1"/>
  <p:tag name="KSO_WM_UNIT_USESOURCEFORMAT_APPLY" val="1"/>
</p:tagLst>
</file>

<file path=ppt/tags/tag15.xml><?xml version="1.0" encoding="utf-8"?>
<p:tagLst xmlns:p="http://schemas.openxmlformats.org/presentationml/2006/main">
  <p:tag name="KSO_WM_TAG_VERSION" val="1.0"/>
  <p:tag name="KSO_WM_TEMPLATE_CATEGORY" val="diagram"/>
  <p:tag name="KSO_WM_TEMPLATE_INDEX" val="20188463"/>
  <p:tag name="KSO_WM_UNIT_ID" val="diagram20188463_2*q_h_a*1_4_1"/>
  <p:tag name="KSO_WM_UNIT_LAYERLEVEL" val="1_1_1"/>
  <p:tag name="KSO_WM_UNIT_HIGHLIGHT" val="0"/>
  <p:tag name="KSO_WM_UNIT_COMPATIBLE" val="0"/>
  <p:tag name="KSO_WM_BEAUTIFY_FLAG" val="#wm#"/>
  <p:tag name="KSO_WM_UNIT_ISCONTENTSTITLE" val="0"/>
  <p:tag name="KSO_WM_UNIT_DIAGRAM_ISNUMVISUAL" val="0"/>
  <p:tag name="KSO_WM_UNIT_DIAGRAM_ISREFERUNIT" val="0"/>
  <p:tag name="KSO_WM_UNIT_COLOR_SCHEME_SHAPE_ID" val="23"/>
  <p:tag name="KSO_WM_UNIT_COLOR_SCHEME_PARENT_PAGE" val="0_3"/>
  <p:tag name="KSO_WM_UNIT_NOCLEAR" val="0"/>
  <p:tag name="KSO_WM_UNIT_PRESET_TEXT" val="添加标题"/>
  <p:tag name="KSO_WM_UNIT_VALUE" val="11"/>
  <p:tag name="KSO_WM_DIAGRAM_GROUP_CODE" val="q1-1"/>
  <p:tag name="KSO_WM_UNIT_TYPE" val="q_h_a"/>
  <p:tag name="KSO_WM_UNIT_INDEX" val="1_4_1"/>
  <p:tag name="KSO_WM_UNIT_TEXT_FILL_FORE_SCHEMECOLOR_INDEX" val="8"/>
  <p:tag name="KSO_WM_UNIT_TEXT_FILL_TYPE" val="1"/>
  <p:tag name="KSO_WM_UNIT_USESOURCEFORMAT_APPLY" val="1"/>
</p:tagLst>
</file>

<file path=ppt/tags/tag16.xml><?xml version="1.0" encoding="utf-8"?>
<p:tagLst xmlns:p="http://schemas.openxmlformats.org/presentationml/2006/main">
  <p:tag name="KSO_WM_TAG_VERSION" val="1.0"/>
  <p:tag name="KSO_WM_TEMPLATE_CATEGORY" val="diagram"/>
  <p:tag name="KSO_WM_TEMPLATE_INDEX" val="20188463"/>
  <p:tag name="KSO_WM_UNIT_ID" val="diagram20188463_2*q_h_f*1_4_1"/>
  <p:tag name="KSO_WM_UNIT_LAYERLEVEL" val="1_1_1"/>
  <p:tag name="KSO_WM_UNIT_HIGHLIGHT" val="0"/>
  <p:tag name="KSO_WM_UNIT_COMPATIBLE" val="0"/>
  <p:tag name="KSO_WM_BEAUTIFY_FLAG" val="#wm#"/>
  <p:tag name="KSO_WM_UNIT_DIAGRAM_ISNUMVISUAL" val="0"/>
  <p:tag name="KSO_WM_UNIT_DIAGRAM_ISREFERUNIT" val="0"/>
  <p:tag name="KSO_WM_UNIT_COLOR_SCHEME_SHAPE_ID" val="24"/>
  <p:tag name="KSO_WM_UNIT_COLOR_SCHEME_PARENT_PAGE" val="0_3"/>
  <p:tag name="KSO_WM_UNIT_NOCLEAR" val="0"/>
  <p:tag name="KSO_WM_UNIT_PRESET_TEXT" val="单击此处添加文本具体内容，简明扼要的阐述您的观点。"/>
  <p:tag name="KSO_WM_UNIT_VALUE" val="32"/>
  <p:tag name="KSO_WM_DIAGRAM_GROUP_CODE" val="q1-1"/>
  <p:tag name="KSO_WM_UNIT_TYPE" val="q_h_f"/>
  <p:tag name="KSO_WM_UNIT_INDEX" val="1_4_1"/>
  <p:tag name="KSO_WM_UNIT_TEXT_FILL_FORE_SCHEMECOLOR_INDEX" val="13"/>
  <p:tag name="KSO_WM_UNIT_TEXT_FILL_TYPE" val="1"/>
  <p:tag name="KSO_WM_UNIT_USESOURCEFORMAT_APPLY" val="1"/>
</p:tagLst>
</file>

<file path=ppt/tags/tag17.xml><?xml version="1.0" encoding="utf-8"?>
<p:tagLst xmlns:p="http://schemas.openxmlformats.org/presentationml/2006/main">
  <p:tag name="KSO_WM_TAG_VERSION" val="1.0"/>
  <p:tag name="KSO_WM_TEMPLATE_CATEGORY" val="diagram"/>
  <p:tag name="KSO_WM_TEMPLATE_INDEX" val="20188463"/>
  <p:tag name="KSO_WM_UNIT_ID" val="diagram20188463_2*q_h_a*1_2_1"/>
  <p:tag name="KSO_WM_UNIT_LAYERLEVEL" val="1_1_1"/>
  <p:tag name="KSO_WM_UNIT_HIGHLIGHT" val="0"/>
  <p:tag name="KSO_WM_UNIT_COMPATIBLE" val="0"/>
  <p:tag name="KSO_WM_BEAUTIFY_FLAG" val="#wm#"/>
  <p:tag name="KSO_WM_UNIT_ISCONTENTSTITLE" val="0"/>
  <p:tag name="KSO_WM_UNIT_DIAGRAM_ISNUMVISUAL" val="0"/>
  <p:tag name="KSO_WM_UNIT_DIAGRAM_ISREFERUNIT" val="0"/>
  <p:tag name="KSO_WM_UNIT_COLOR_SCHEME_SHAPE_ID" val="27"/>
  <p:tag name="KSO_WM_UNIT_COLOR_SCHEME_PARENT_PAGE" val="0_3"/>
  <p:tag name="KSO_WM_UNIT_NOCLEAR" val="0"/>
  <p:tag name="KSO_WM_UNIT_PRESET_TEXT" val="添加标题"/>
  <p:tag name="KSO_WM_UNIT_VALUE" val="11"/>
  <p:tag name="KSO_WM_DIAGRAM_GROUP_CODE" val="q1-1"/>
  <p:tag name="KSO_WM_UNIT_TYPE" val="q_h_a"/>
  <p:tag name="KSO_WM_UNIT_INDEX" val="1_2_1"/>
  <p:tag name="KSO_WM_UNIT_TEXT_FILL_FORE_SCHEMECOLOR_INDEX" val="6"/>
  <p:tag name="KSO_WM_UNIT_TEXT_FILL_TYPE" val="1"/>
  <p:tag name="KSO_WM_UNIT_USESOURCEFORMAT_APPLY" val="1"/>
</p:tagLst>
</file>

<file path=ppt/tags/tag18.xml><?xml version="1.0" encoding="utf-8"?>
<p:tagLst xmlns:p="http://schemas.openxmlformats.org/presentationml/2006/main">
  <p:tag name="KSO_WM_TAG_VERSION" val="1.0"/>
  <p:tag name="KSO_WM_TEMPLATE_CATEGORY" val="diagram"/>
  <p:tag name="KSO_WM_TEMPLATE_INDEX" val="20188463"/>
  <p:tag name="KSO_WM_UNIT_ID" val="diagram20188463_2*q_h_f*1_2_1"/>
  <p:tag name="KSO_WM_UNIT_LAYERLEVEL" val="1_1_1"/>
  <p:tag name="KSO_WM_UNIT_HIGHLIGHT" val="0"/>
  <p:tag name="KSO_WM_UNIT_COMPATIBLE" val="0"/>
  <p:tag name="KSO_WM_BEAUTIFY_FLAG" val="#wm#"/>
  <p:tag name="KSO_WM_UNIT_DIAGRAM_ISNUMVISUAL" val="0"/>
  <p:tag name="KSO_WM_UNIT_DIAGRAM_ISREFERUNIT" val="0"/>
  <p:tag name="KSO_WM_UNIT_COLOR_SCHEME_SHAPE_ID" val="28"/>
  <p:tag name="KSO_WM_UNIT_COLOR_SCHEME_PARENT_PAGE" val="0_3"/>
  <p:tag name="KSO_WM_UNIT_NOCLEAR" val="0"/>
  <p:tag name="KSO_WM_UNIT_PRESET_TEXT" val="单击此处添加文本具体内容，简明扼要的阐述您的观点。"/>
  <p:tag name="KSO_WM_UNIT_VALUE" val="32"/>
  <p:tag name="KSO_WM_DIAGRAM_GROUP_CODE" val="q1-1"/>
  <p:tag name="KSO_WM_UNIT_TYPE" val="q_h_f"/>
  <p:tag name="KSO_WM_UNIT_INDEX" val="1_2_1"/>
  <p:tag name="KSO_WM_UNIT_TEXT_FILL_FORE_SCHEMECOLOR_INDEX" val="13"/>
  <p:tag name="KSO_WM_UNIT_TEXT_FILL_TYPE" val="1"/>
  <p:tag name="KSO_WM_UNIT_USESOURCEFORMAT_APPLY" val="1"/>
</p:tagLst>
</file>

<file path=ppt/tags/tag19.xml><?xml version="1.0" encoding="utf-8"?>
<p:tagLst xmlns:p="http://schemas.openxmlformats.org/presentationml/2006/main">
  <p:tag name="KSO_WM_UNIT_PRESET_TEXT" val="单击此处添加文本具体内容，简明扼要的阐述您的观点。根据需要可酌情增减文字，以便观者准确的理解您传达的思想。&#13;单击此处添加文本具体内容，简明扼要的阐述您的观点。根据需要可酌情增减文字，以便观者准确的理解您传达的思想。&#13;单击此处添加文本具体内容，简明扼要的阐述您的观点。根据需要可酌情增减文字，以便观者准确的理解您传达的思想。"/>
  <p:tag name="KSO_WM_UNIT_NOCLEAR" val="0"/>
  <p:tag name="KSO_WM_UNIT_VALUE" val="189"/>
  <p:tag name="KSO_WM_UNIT_HIGHLIGHT" val="0"/>
  <p:tag name="KSO_WM_UNIT_COMPATIBLE" val="0"/>
  <p:tag name="KSO_WM_UNIT_DIAGRAM_ISNUMVISUAL" val="0"/>
  <p:tag name="KSO_WM_UNIT_DIAGRAM_ISREFERUNIT" val="0"/>
  <p:tag name="KSO_WM_UNIT_TYPE" val="f"/>
  <p:tag name="KSO_WM_UNIT_INDEX" val="1"/>
  <p:tag name="KSO_WM_UNIT_ID" val="custom20187308_9*f*1"/>
  <p:tag name="KSO_WM_TEMPLATE_CATEGORY" val="custom"/>
  <p:tag name="KSO_WM_TEMPLATE_INDEX" val="20187308"/>
  <p:tag name="KSO_WM_UNIT_LAYERLEVEL" val="1"/>
  <p:tag name="KSO_WM_TAG_VERSION" val="1.0"/>
  <p:tag name="KSO_WM_BEAUTIFY_FLAG" val="#wm#"/>
</p:tagLst>
</file>

<file path=ppt/tags/tag2.xml><?xml version="1.0" encoding="utf-8"?>
<p:tagLst xmlns:p="http://schemas.openxmlformats.org/presentationml/2006/main">
  <p:tag name="KSO_WM_TAG_VERSION" val="1.0"/>
  <p:tag name="KSO_WM_TEMPLATE_CATEGORY" val="diagram"/>
  <p:tag name="KSO_WM_TEMPLATE_INDEX" val="20188463"/>
  <p:tag name="KSO_WM_UNIT_ID" val="diagram20188463_2*q_h_i*1_4_2"/>
  <p:tag name="KSO_WM_UNIT_LAYERLEVEL" val="1_1_1"/>
  <p:tag name="KSO_WM_BEAUTIFY_FLAG" val="#wm#"/>
  <p:tag name="KSO_WM_UNIT_HIGHLIGHT" val="0"/>
  <p:tag name="KSO_WM_UNIT_COMPATIBLE" val="0"/>
  <p:tag name="KSO_WM_UNIT_DIAGRAM_ISNUMVISUAL" val="0"/>
  <p:tag name="KSO_WM_UNIT_DIAGRAM_ISREFERUNIT" val="0"/>
  <p:tag name="KSO_WM_UNIT_COLOR_SCHEME_SHAPE_ID" val="38"/>
  <p:tag name="KSO_WM_UNIT_COLOR_SCHEME_PARENT_PAGE" val="0_3"/>
  <p:tag name="KSO_WM_DIAGRAM_GROUP_CODE" val="q1-1"/>
  <p:tag name="KSO_WM_UNIT_TYPE" val="q_h_i"/>
  <p:tag name="KSO_WM_UNIT_INDEX" val="1_4_2"/>
  <p:tag name="KSO_WM_UNIT_FILL_FORE_SCHEMECOLOR_INDEX" val="8"/>
  <p:tag name="KSO_WM_UNIT_FILL_TYPE" val="1"/>
  <p:tag name="KSO_WM_UNIT_TEXT_FILL_FORE_SCHEMECOLOR_INDEX" val="13"/>
  <p:tag name="KSO_WM_UNIT_TEXT_FILL_TYPE" val="1"/>
  <p:tag name="KSO_WM_UNIT_USESOURCEFORMAT_APPLY" val="1"/>
</p:tagLst>
</file>

<file path=ppt/tags/tag20.xml><?xml version="1.0" encoding="utf-8"?>
<p:tagLst xmlns:p="http://schemas.openxmlformats.org/presentationml/2006/main">
  <p:tag name="KSO_WM_UNIT_PRESET_TEXT" val="单击此处添加文本具体内容，简明扼要的阐述您的观点。根据需要可酌情增减文字，以便观者准确的理解您传达的思想。&#13;单击此处添加文本具体内容，简明扼要的阐述您的观点。根据需要可酌情增减文字，以便观者准确的理解您传达的思想。&#13;单击此处添加文本具体内容，简明扼要的阐述您的观点。根据需要可酌情增减文字，以便观者准确的理解您传达的思想。"/>
  <p:tag name="KSO_WM_UNIT_NOCLEAR" val="0"/>
  <p:tag name="KSO_WM_UNIT_VALUE" val="189"/>
  <p:tag name="KSO_WM_UNIT_HIGHLIGHT" val="0"/>
  <p:tag name="KSO_WM_UNIT_COMPATIBLE" val="0"/>
  <p:tag name="KSO_WM_UNIT_DIAGRAM_ISNUMVISUAL" val="0"/>
  <p:tag name="KSO_WM_UNIT_DIAGRAM_ISREFERUNIT" val="0"/>
  <p:tag name="KSO_WM_UNIT_TYPE" val="f"/>
  <p:tag name="KSO_WM_UNIT_INDEX" val="1"/>
  <p:tag name="KSO_WM_UNIT_ID" val="custom20187308_9*f*1"/>
  <p:tag name="KSO_WM_TEMPLATE_CATEGORY" val="custom"/>
  <p:tag name="KSO_WM_TEMPLATE_INDEX" val="20187308"/>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187308_9*i*1"/>
  <p:tag name="KSO_WM_TEMPLATE_CATEGORY" val="custom"/>
  <p:tag name="KSO_WM_TEMPLATE_INDEX" val="20187308"/>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127_3*q_i*1_1"/>
  <p:tag name="KSO_WM_TEMPLATE_CATEGORY" val="diagram"/>
  <p:tag name="KSO_WM_TEMPLATE_INDEX" val="20200127"/>
  <p:tag name="KSO_WM_UNIT_LAYERLEVEL" val="1_1"/>
  <p:tag name="KSO_WM_TAG_VERSION" val="1.0"/>
  <p:tag name="KSO_WM_BEAUTIFY_FLAG" val="#wm#"/>
  <p:tag name="KSO_WM_DIAGRAM_GROUP_CODE" val="q1-1"/>
  <p:tag name="KSO_WM_UNIT_TYPE" val="q_i"/>
  <p:tag name="KSO_WM_UNIT_INDEX" val="1_1"/>
  <p:tag name="KSO_WM_UNIT_FILL_FORE_SCHEMECOLOR_INDEX" val="14"/>
  <p:tag name="KSO_WM_UNIT_FILL_TYPE" val="1"/>
  <p:tag name="KSO_WM_UNIT_TEXT_FILL_FORE_SCHEMECOLOR_INDEX" val="2"/>
  <p:tag name="KSO_WM_UNIT_TEXT_FILL_TYPE" val="1"/>
  <p:tag name="KSO_WM_UNIT_USESOURCEFORMAT_APPLY"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127_3*q_h_i*1_4_1"/>
  <p:tag name="KSO_WM_TEMPLATE_CATEGORY" val="diagram"/>
  <p:tag name="KSO_WM_TEMPLATE_INDEX" val="20200127"/>
  <p:tag name="KSO_WM_UNIT_LAYERLEVEL" val="1_1_1"/>
  <p:tag name="KSO_WM_TAG_VERSION" val="1.0"/>
  <p:tag name="KSO_WM_BEAUTIFY_FLAG" val="#wm#"/>
  <p:tag name="KSO_WM_DIAGRAM_GROUP_CODE" val="q1-1"/>
  <p:tag name="KSO_WM_UNIT_TYPE" val="q_h_i"/>
  <p:tag name="KSO_WM_UNIT_INDEX" val="1_4_1"/>
  <p:tag name="KSO_WM_UNIT_FILL_FORE_SCHEMECOLOR_INDEX" val="8"/>
  <p:tag name="KSO_WM_UNIT_FILL_TYPE" val="1"/>
  <p:tag name="KSO_WM_UNIT_LINE_FORE_SCHEMECOLOR_INDEX" val="14"/>
  <p:tag name="KSO_WM_UNIT_LINE_FILL_TYPE" val="2"/>
  <p:tag name="KSO_WM_UNIT_TEXT_FILL_FORE_SCHEMECOLOR_INDEX" val="13"/>
  <p:tag name="KSO_WM_UNIT_TEXT_FILL_TYPE" val="1"/>
  <p:tag name="KSO_WM_UNIT_USESOURCEFORMAT_APPLY"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127_3*q_h_i*1_2_1"/>
  <p:tag name="KSO_WM_TEMPLATE_CATEGORY" val="diagram"/>
  <p:tag name="KSO_WM_TEMPLATE_INDEX" val="20200127"/>
  <p:tag name="KSO_WM_UNIT_LAYERLEVEL" val="1_1_1"/>
  <p:tag name="KSO_WM_TAG_VERSION" val="1.0"/>
  <p:tag name="KSO_WM_BEAUTIFY_FLAG" val="#wm#"/>
  <p:tag name="KSO_WM_DIAGRAM_GROUP_CODE" val="q1-1"/>
  <p:tag name="KSO_WM_UNIT_TYPE" val="q_h_i"/>
  <p:tag name="KSO_WM_UNIT_INDEX" val="1_2_1"/>
  <p:tag name="KSO_WM_UNIT_FILL_FORE_SCHEMECOLOR_INDEX" val="6"/>
  <p:tag name="KSO_WM_UNIT_FILL_TYPE" val="1"/>
  <p:tag name="KSO_WM_UNIT_LINE_FORE_SCHEMECOLOR_INDEX" val="14"/>
  <p:tag name="KSO_WM_UNIT_LINE_FILL_TYPE" val="2"/>
  <p:tag name="KSO_WM_UNIT_TEXT_FILL_FORE_SCHEMECOLOR_INDEX" val="13"/>
  <p:tag name="KSO_WM_UNIT_TEXT_FILL_TYPE" val="1"/>
  <p:tag name="KSO_WM_UNIT_USESOURCEFORMAT_APPLY"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127_3*q_h_i*1_3_1"/>
  <p:tag name="KSO_WM_TEMPLATE_CATEGORY" val="diagram"/>
  <p:tag name="KSO_WM_TEMPLATE_INDEX" val="20200127"/>
  <p:tag name="KSO_WM_UNIT_LAYERLEVEL" val="1_1_1"/>
  <p:tag name="KSO_WM_TAG_VERSION" val="1.0"/>
  <p:tag name="KSO_WM_BEAUTIFY_FLAG" val="#wm#"/>
  <p:tag name="KSO_WM_DIAGRAM_GROUP_CODE" val="q1-1"/>
  <p:tag name="KSO_WM_UNIT_TYPE" val="q_h_i"/>
  <p:tag name="KSO_WM_UNIT_INDEX" val="1_3_1"/>
  <p:tag name="KSO_WM_UNIT_FILL_FORE_SCHEMECOLOR_INDEX" val="7"/>
  <p:tag name="KSO_WM_UNIT_FILL_TYPE" val="1"/>
  <p:tag name="KSO_WM_UNIT_LINE_FORE_SCHEMECOLOR_INDEX" val="14"/>
  <p:tag name="KSO_WM_UNIT_LINE_FILL_TYPE" val="2"/>
  <p:tag name="KSO_WM_UNIT_TEXT_FILL_FORE_SCHEMECOLOR_INDEX" val="13"/>
  <p:tag name="KSO_WM_UNIT_TEXT_FILL_TYPE" val="1"/>
  <p:tag name="KSO_WM_UNIT_USESOURCEFORMAT_APPLY"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127_3*q_h_x*1_2_1"/>
  <p:tag name="KSO_WM_TEMPLATE_CATEGORY" val="diagram"/>
  <p:tag name="KSO_WM_TEMPLATE_INDEX" val="20200127"/>
  <p:tag name="KSO_WM_UNIT_LAYERLEVEL" val="1_1_1"/>
  <p:tag name="KSO_WM_TAG_VERSION" val="1.0"/>
  <p:tag name="KSO_WM_BEAUTIFY_FLAG" val="#wm#"/>
  <p:tag name="KSO_WM_UNIT_VALUE" val="97*111"/>
  <p:tag name="KSO_WM_DIAGRAM_GROUP_CODE" val="q1-1"/>
  <p:tag name="KSO_WM_UNIT_TYPE" val="q_h_x"/>
  <p:tag name="KSO_WM_UNIT_INDEX" val="1_2_1"/>
  <p:tag name="KSO_WM_UNIT_FILL_FORE_SCHEMECOLOR_INDEX" val="14"/>
  <p:tag name="KSO_WM_UNIT_FILL_TYPE" val="1"/>
  <p:tag name="KSO_WM_UNIT_TEXT_FILL_FORE_SCHEMECOLOR_INDEX" val="13"/>
  <p:tag name="KSO_WM_UNIT_TEXT_FILL_TYPE" val="1"/>
  <p:tag name="KSO_WM_UNIT_USESOURCEFORMAT_APPLY" val="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127_3*q_h_x*1_3_1"/>
  <p:tag name="KSO_WM_TEMPLATE_CATEGORY" val="diagram"/>
  <p:tag name="KSO_WM_TEMPLATE_INDEX" val="20200127"/>
  <p:tag name="KSO_WM_UNIT_LAYERLEVEL" val="1_1_1"/>
  <p:tag name="KSO_WM_TAG_VERSION" val="1.0"/>
  <p:tag name="KSO_WM_BEAUTIFY_FLAG" val="#wm#"/>
  <p:tag name="KSO_WM_UNIT_VALUE" val="94*86"/>
  <p:tag name="KSO_WM_DIAGRAM_GROUP_CODE" val="q1-1"/>
  <p:tag name="KSO_WM_UNIT_TYPE" val="q_h_x"/>
  <p:tag name="KSO_WM_UNIT_INDEX" val="1_3_1"/>
  <p:tag name="KSO_WM_UNIT_FILL_FORE_SCHEMECOLOR_INDEX" val="14"/>
  <p:tag name="KSO_WM_UNIT_FILL_TYPE" val="1"/>
  <p:tag name="KSO_WM_UNIT_TEXT_FILL_FORE_SCHEMECOLOR_INDEX" val="13"/>
  <p:tag name="KSO_WM_UNIT_TEXT_FILL_TYPE" val="1"/>
  <p:tag name="KSO_WM_UNIT_USESOURCEFORMAT_APPLY" val="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127_3*q_h_x*1_4_1"/>
  <p:tag name="KSO_WM_TEMPLATE_CATEGORY" val="diagram"/>
  <p:tag name="KSO_WM_TEMPLATE_INDEX" val="20200127"/>
  <p:tag name="KSO_WM_UNIT_LAYERLEVEL" val="1_1_1"/>
  <p:tag name="KSO_WM_TAG_VERSION" val="1.0"/>
  <p:tag name="KSO_WM_BEAUTIFY_FLAG" val="#wm#"/>
  <p:tag name="KSO_WM_UNIT_VALUE" val="100*111"/>
  <p:tag name="KSO_WM_DIAGRAM_GROUP_CODE" val="q1-1"/>
  <p:tag name="KSO_WM_UNIT_TYPE" val="q_h_x"/>
  <p:tag name="KSO_WM_UNIT_INDEX" val="1_4_1"/>
  <p:tag name="KSO_WM_UNIT_FILL_FORE_SCHEMECOLOR_INDEX" val="14"/>
  <p:tag name="KSO_WM_UNIT_FILL_TYPE" val="1"/>
  <p:tag name="KSO_WM_UNIT_TEXT_FILL_FORE_SCHEMECOLOR_INDEX" val="13"/>
  <p:tag name="KSO_WM_UNIT_TEXT_FILL_TYPE" val="1"/>
  <p:tag name="KSO_WM_UNIT_USESOURCEFORMAT_APPLY"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127_3*q_h_i*1_4_2"/>
  <p:tag name="KSO_WM_TEMPLATE_CATEGORY" val="diagram"/>
  <p:tag name="KSO_WM_TEMPLATE_INDEX" val="20200127"/>
  <p:tag name="KSO_WM_UNIT_LAYERLEVEL" val="1_1_1"/>
  <p:tag name="KSO_WM_TAG_VERSION" val="1.0"/>
  <p:tag name="KSO_WM_BEAUTIFY_FLAG" val="#wm#"/>
  <p:tag name="KSO_WM_DIAGRAM_GROUP_CODE" val="q1-1"/>
  <p:tag name="KSO_WM_UNIT_TYPE" val="q_h_i"/>
  <p:tag name="KSO_WM_UNIT_INDEX" val="1_4_2"/>
  <p:tag name="KSO_WM_UNIT_FILL_FORE_SCHEMECOLOR_INDEX" val="8"/>
  <p:tag name="KSO_WM_UNIT_FILL_TYPE" val="1"/>
  <p:tag name="KSO_WM_UNIT_TEXT_FILL_FORE_SCHEMECOLOR_INDEX" val="2"/>
  <p:tag name="KSO_WM_UNIT_TEXT_FILL_TYPE" val="1"/>
  <p:tag name="KSO_WM_UNIT_USESOURCEFORMAT_APPLY" val="1"/>
</p:tagLst>
</file>

<file path=ppt/tags/tag3.xml><?xml version="1.0" encoding="utf-8"?>
<p:tagLst xmlns:p="http://schemas.openxmlformats.org/presentationml/2006/main">
  <p:tag name="KSO_WM_TAG_VERSION" val="1.0"/>
  <p:tag name="KSO_WM_TEMPLATE_CATEGORY" val="diagram"/>
  <p:tag name="KSO_WM_TEMPLATE_INDEX" val="20188463"/>
  <p:tag name="KSO_WM_UNIT_ID" val="diagram20188463_2*q_h_i*1_2_1"/>
  <p:tag name="KSO_WM_UNIT_LAYERLEVEL" val="1_1_1"/>
  <p:tag name="KSO_WM_BEAUTIFY_FLAG" val="#wm#"/>
  <p:tag name="KSO_WM_UNIT_HIGHLIGHT" val="0"/>
  <p:tag name="KSO_WM_UNIT_COMPATIBLE" val="0"/>
  <p:tag name="KSO_WM_UNIT_DIAGRAM_ISNUMVISUAL" val="0"/>
  <p:tag name="KSO_WM_UNIT_DIAGRAM_ISREFERUNIT" val="0"/>
  <p:tag name="KSO_WM_UNIT_COLOR_SCHEME_SHAPE_ID" val="37"/>
  <p:tag name="KSO_WM_UNIT_COLOR_SCHEME_PARENT_PAGE" val="0_3"/>
  <p:tag name="KSO_WM_DIAGRAM_GROUP_CODE" val="q1-1"/>
  <p:tag name="KSO_WM_UNIT_TYPE" val="q_h_i"/>
  <p:tag name="KSO_WM_UNIT_INDEX" val="1_2_1"/>
  <p:tag name="KSO_WM_UNIT_FILL_FORE_SCHEMECOLOR_INDEX" val="6"/>
  <p:tag name="KSO_WM_UNIT_FILL_TYPE" val="1"/>
  <p:tag name="KSO_WM_UNIT_TEXT_FILL_FORE_SCHEMECOLOR_INDEX" val="13"/>
  <p:tag name="KSO_WM_UNIT_TEXT_FILL_TYPE" val="1"/>
  <p:tag name="KSO_WM_UNIT_USESOURCEFORMAT_APPLY" val="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127_3*q_h_i*1_1_2"/>
  <p:tag name="KSO_WM_TEMPLATE_CATEGORY" val="diagram"/>
  <p:tag name="KSO_WM_TEMPLATE_INDEX" val="20200127"/>
  <p:tag name="KSO_WM_UNIT_LAYERLEVEL" val="1_1_1"/>
  <p:tag name="KSO_WM_TAG_VERSION" val="1.0"/>
  <p:tag name="KSO_WM_BEAUTIFY_FLAG" val="#wm#"/>
  <p:tag name="KSO_WM_DIAGRAM_GROUP_CODE" val="q1-1"/>
  <p:tag name="KSO_WM_UNIT_TYPE" val="q_h_i"/>
  <p:tag name="KSO_WM_UNIT_INDEX" val="1_1_2"/>
  <p:tag name="KSO_WM_UNIT_FILL_FORE_SCHEMECOLOR_INDEX" val="5"/>
  <p:tag name="KSO_WM_UNIT_FILL_TYPE" val="1"/>
  <p:tag name="KSO_WM_UNIT_TEXT_FILL_FORE_SCHEMECOLOR_INDEX" val="2"/>
  <p:tag name="KSO_WM_UNIT_TEXT_FILL_TYPE" val="1"/>
  <p:tag name="KSO_WM_UNIT_USESOURCEFORMAT_APPLY" val="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127_3*q_h_a*1_1_1"/>
  <p:tag name="KSO_WM_TEMPLATE_CATEGORY" val="diagram"/>
  <p:tag name="KSO_WM_TEMPLATE_INDEX" val="20200127"/>
  <p:tag name="KSO_WM_UNIT_LAYERLEVEL" val="1_1_1"/>
  <p:tag name="KSO_WM_TAG_VERSION" val="1.0"/>
  <p:tag name="KSO_WM_BEAUTIFY_FLAG" val="#wm#"/>
  <p:tag name="KSO_WM_UNIT_ISCONTENTSTITLE" val="0"/>
  <p:tag name="KSO_WM_UNIT_PRESET_TEXT" val="添加标题"/>
  <p:tag name="KSO_WM_UNIT_NOCLEAR" val="0"/>
  <p:tag name="KSO_WM_UNIT_VALUE" val="6"/>
  <p:tag name="KSO_WM_DIAGRAM_GROUP_CODE" val="q1-1"/>
  <p:tag name="KSO_WM_UNIT_TYPE" val="q_h_a"/>
  <p:tag name="KSO_WM_UNIT_INDEX" val="1_1_1"/>
  <p:tag name="KSO_WM_UNIT_TEXT_FILL_FORE_SCHEMECOLOR_INDEX" val="14"/>
  <p:tag name="KSO_WM_UNIT_TEXT_FILL_TYPE" val="1"/>
  <p:tag name="KSO_WM_UNIT_USESOURCEFORMAT_APPLY" val="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127_3*q_h_f*1_1_1"/>
  <p:tag name="KSO_WM_TEMPLATE_CATEGORY" val="diagram"/>
  <p:tag name="KSO_WM_TEMPLATE_INDEX" val="20200127"/>
  <p:tag name="KSO_WM_UNIT_LAYERLEVEL" val="1_1_1"/>
  <p:tag name="KSO_WM_TAG_VERSION" val="1.0"/>
  <p:tag name="KSO_WM_BEAUTIFY_FLAG" val="#wm#"/>
  <p:tag name="KSO_WM_UNIT_PRESET_TEXT" val="单击此处添加文本具体内容"/>
  <p:tag name="KSO_WM_UNIT_NOCLEAR" val="0"/>
  <p:tag name="KSO_WM_UNIT_VALUE" val="18"/>
  <p:tag name="KSO_WM_DIAGRAM_GROUP_CODE" val="q1-1"/>
  <p:tag name="KSO_WM_UNIT_TYPE" val="q_h_f"/>
  <p:tag name="KSO_WM_UNIT_INDEX" val="1_1_1"/>
  <p:tag name="KSO_WM_UNIT_TEXT_FILL_FORE_SCHEMECOLOR_INDEX" val="14"/>
  <p:tag name="KSO_WM_UNIT_TEXT_FILL_TYPE" val="1"/>
  <p:tag name="KSO_WM_UNIT_USESOURCEFORMAT_APPLY" val="1"/>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127_3*q_h_a*1_4_1"/>
  <p:tag name="KSO_WM_TEMPLATE_CATEGORY" val="diagram"/>
  <p:tag name="KSO_WM_TEMPLATE_INDEX" val="20200127"/>
  <p:tag name="KSO_WM_UNIT_LAYERLEVEL" val="1_1_1"/>
  <p:tag name="KSO_WM_TAG_VERSION" val="1.0"/>
  <p:tag name="KSO_WM_BEAUTIFY_FLAG" val="#wm#"/>
  <p:tag name="KSO_WM_UNIT_ISCONTENTSTITLE" val="0"/>
  <p:tag name="KSO_WM_UNIT_PRESET_TEXT" val="添加标题"/>
  <p:tag name="KSO_WM_UNIT_NOCLEAR" val="0"/>
  <p:tag name="KSO_WM_UNIT_VALUE" val="6"/>
  <p:tag name="KSO_WM_DIAGRAM_GROUP_CODE" val="q1-1"/>
  <p:tag name="KSO_WM_UNIT_TYPE" val="q_h_a"/>
  <p:tag name="KSO_WM_UNIT_INDEX" val="1_4_1"/>
  <p:tag name="KSO_WM_UNIT_TEXT_FILL_FORE_SCHEMECOLOR_INDEX" val="14"/>
  <p:tag name="KSO_WM_UNIT_TEXT_FILL_TYPE" val="1"/>
  <p:tag name="KSO_WM_UNIT_USESOURCEFORMAT_APPLY"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127_3*q_h_f*1_4_1"/>
  <p:tag name="KSO_WM_TEMPLATE_CATEGORY" val="diagram"/>
  <p:tag name="KSO_WM_TEMPLATE_INDEX" val="20200127"/>
  <p:tag name="KSO_WM_UNIT_LAYERLEVEL" val="1_1_1"/>
  <p:tag name="KSO_WM_TAG_VERSION" val="1.0"/>
  <p:tag name="KSO_WM_BEAUTIFY_FLAG" val="#wm#"/>
  <p:tag name="KSO_WM_UNIT_PRESET_TEXT" val="单击此处添加文本具体内容"/>
  <p:tag name="KSO_WM_UNIT_NOCLEAR" val="0"/>
  <p:tag name="KSO_WM_UNIT_VALUE" val="18"/>
  <p:tag name="KSO_WM_DIAGRAM_GROUP_CODE" val="q1-1"/>
  <p:tag name="KSO_WM_UNIT_TYPE" val="q_h_f"/>
  <p:tag name="KSO_WM_UNIT_INDEX" val="1_4_1"/>
  <p:tag name="KSO_WM_UNIT_TEXT_FILL_FORE_SCHEMECOLOR_INDEX" val="14"/>
  <p:tag name="KSO_WM_UNIT_TEXT_FILL_TYPE" val="1"/>
  <p:tag name="KSO_WM_UNIT_USESOURCEFORMAT_APPLY" val="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127_3*q_h_i*1_3_2"/>
  <p:tag name="KSO_WM_TEMPLATE_CATEGORY" val="diagram"/>
  <p:tag name="KSO_WM_TEMPLATE_INDEX" val="20200127"/>
  <p:tag name="KSO_WM_UNIT_LAYERLEVEL" val="1_1_1"/>
  <p:tag name="KSO_WM_TAG_VERSION" val="1.0"/>
  <p:tag name="KSO_WM_BEAUTIFY_FLAG" val="#wm#"/>
  <p:tag name="KSO_WM_DIAGRAM_GROUP_CODE" val="q1-1"/>
  <p:tag name="KSO_WM_UNIT_TYPE" val="q_h_i"/>
  <p:tag name="KSO_WM_UNIT_INDEX" val="1_3_2"/>
  <p:tag name="KSO_WM_UNIT_FILL_FORE_SCHEMECOLOR_INDEX" val="7"/>
  <p:tag name="KSO_WM_UNIT_FILL_TYPE" val="1"/>
  <p:tag name="KSO_WM_UNIT_TEXT_FILL_FORE_SCHEMECOLOR_INDEX" val="2"/>
  <p:tag name="KSO_WM_UNIT_TEXT_FILL_TYPE" val="1"/>
  <p:tag name="KSO_WM_UNIT_USESOURCEFORMAT_APPLY"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127_3*q_h_i*1_2_2"/>
  <p:tag name="KSO_WM_TEMPLATE_CATEGORY" val="diagram"/>
  <p:tag name="KSO_WM_TEMPLATE_INDEX" val="20200127"/>
  <p:tag name="KSO_WM_UNIT_LAYERLEVEL" val="1_1_1"/>
  <p:tag name="KSO_WM_TAG_VERSION" val="1.0"/>
  <p:tag name="KSO_WM_BEAUTIFY_FLAG" val="#wm#"/>
  <p:tag name="KSO_WM_DIAGRAM_GROUP_CODE" val="q1-1"/>
  <p:tag name="KSO_WM_UNIT_TYPE" val="q_h_i"/>
  <p:tag name="KSO_WM_UNIT_INDEX" val="1_2_2"/>
  <p:tag name="KSO_WM_UNIT_FILL_FORE_SCHEMECOLOR_INDEX" val="6"/>
  <p:tag name="KSO_WM_UNIT_FILL_TYPE" val="1"/>
  <p:tag name="KSO_WM_UNIT_TEXT_FILL_FORE_SCHEMECOLOR_INDEX" val="2"/>
  <p:tag name="KSO_WM_UNIT_TEXT_FILL_TYPE" val="1"/>
  <p:tag name="KSO_WM_UNIT_USESOURCEFORMAT_APPLY"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127_3*q_h_a*1_3_1"/>
  <p:tag name="KSO_WM_TEMPLATE_CATEGORY" val="diagram"/>
  <p:tag name="KSO_WM_TEMPLATE_INDEX" val="20200127"/>
  <p:tag name="KSO_WM_UNIT_LAYERLEVEL" val="1_1_1"/>
  <p:tag name="KSO_WM_TAG_VERSION" val="1.0"/>
  <p:tag name="KSO_WM_BEAUTIFY_FLAG" val="#wm#"/>
  <p:tag name="KSO_WM_UNIT_ISCONTENTSTITLE" val="0"/>
  <p:tag name="KSO_WM_UNIT_PRESET_TEXT" val="添加标题"/>
  <p:tag name="KSO_WM_UNIT_NOCLEAR" val="0"/>
  <p:tag name="KSO_WM_UNIT_VALUE" val="6"/>
  <p:tag name="KSO_WM_DIAGRAM_GROUP_CODE" val="q1-1"/>
  <p:tag name="KSO_WM_UNIT_TYPE" val="q_h_a"/>
  <p:tag name="KSO_WM_UNIT_INDEX" val="1_3_1"/>
  <p:tag name="KSO_WM_UNIT_TEXT_FILL_FORE_SCHEMECOLOR_INDEX" val="14"/>
  <p:tag name="KSO_WM_UNIT_TEXT_FILL_TYPE" val="1"/>
  <p:tag name="KSO_WM_UNIT_USESOURCEFORMAT_APPLY" val="1"/>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127_3*q_h_f*1_3_1"/>
  <p:tag name="KSO_WM_TEMPLATE_CATEGORY" val="diagram"/>
  <p:tag name="KSO_WM_TEMPLATE_INDEX" val="20200127"/>
  <p:tag name="KSO_WM_UNIT_LAYERLEVEL" val="1_1_1"/>
  <p:tag name="KSO_WM_TAG_VERSION" val="1.0"/>
  <p:tag name="KSO_WM_BEAUTIFY_FLAG" val="#wm#"/>
  <p:tag name="KSO_WM_UNIT_PRESET_TEXT" val="单击此处添加文本具体内容"/>
  <p:tag name="KSO_WM_UNIT_NOCLEAR" val="0"/>
  <p:tag name="KSO_WM_UNIT_VALUE" val="18"/>
  <p:tag name="KSO_WM_DIAGRAM_GROUP_CODE" val="q1-1"/>
  <p:tag name="KSO_WM_UNIT_TYPE" val="q_h_f"/>
  <p:tag name="KSO_WM_UNIT_INDEX" val="1_3_1"/>
  <p:tag name="KSO_WM_UNIT_TEXT_FILL_FORE_SCHEMECOLOR_INDEX" val="14"/>
  <p:tag name="KSO_WM_UNIT_TEXT_FILL_TYPE" val="1"/>
  <p:tag name="KSO_WM_UNIT_USESOURCEFORMAT_APPLY" val="1"/>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127_3*q_h_a*1_2_1"/>
  <p:tag name="KSO_WM_TEMPLATE_CATEGORY" val="diagram"/>
  <p:tag name="KSO_WM_TEMPLATE_INDEX" val="20200127"/>
  <p:tag name="KSO_WM_UNIT_LAYERLEVEL" val="1_1_1"/>
  <p:tag name="KSO_WM_TAG_VERSION" val="1.0"/>
  <p:tag name="KSO_WM_BEAUTIFY_FLAG" val="#wm#"/>
  <p:tag name="KSO_WM_UNIT_ISCONTENTSTITLE" val="0"/>
  <p:tag name="KSO_WM_UNIT_PRESET_TEXT" val="添加标题"/>
  <p:tag name="KSO_WM_UNIT_NOCLEAR" val="0"/>
  <p:tag name="KSO_WM_UNIT_VALUE" val="6"/>
  <p:tag name="KSO_WM_DIAGRAM_GROUP_CODE" val="q1-1"/>
  <p:tag name="KSO_WM_UNIT_TYPE" val="q_h_a"/>
  <p:tag name="KSO_WM_UNIT_INDEX" val="1_2_1"/>
  <p:tag name="KSO_WM_UNIT_TEXT_FILL_FORE_SCHEMECOLOR_INDEX" val="14"/>
  <p:tag name="KSO_WM_UNIT_TEXT_FILL_TYPE" val="1"/>
  <p:tag name="KSO_WM_UNIT_USESOURCEFORMAT_APPLY" val="1"/>
</p:tagLst>
</file>

<file path=ppt/tags/tag4.xml><?xml version="1.0" encoding="utf-8"?>
<p:tagLst xmlns:p="http://schemas.openxmlformats.org/presentationml/2006/main">
  <p:tag name="KSO_WM_TAG_VERSION" val="1.0"/>
  <p:tag name="KSO_WM_TEMPLATE_CATEGORY" val="diagram"/>
  <p:tag name="KSO_WM_TEMPLATE_INDEX" val="20188463"/>
  <p:tag name="KSO_WM_UNIT_ID" val="diagram20188463_2*q_h_i*1_2_2"/>
  <p:tag name="KSO_WM_UNIT_LAYERLEVEL" val="1_1_1"/>
  <p:tag name="KSO_WM_BEAUTIFY_FLAG" val="#wm#"/>
  <p:tag name="KSO_WM_UNIT_HIGHLIGHT" val="0"/>
  <p:tag name="KSO_WM_UNIT_COMPATIBLE" val="0"/>
  <p:tag name="KSO_WM_UNIT_DIAGRAM_ISNUMVISUAL" val="0"/>
  <p:tag name="KSO_WM_UNIT_DIAGRAM_ISREFERUNIT" val="0"/>
  <p:tag name="KSO_WM_UNIT_COLOR_SCHEME_SHAPE_ID" val="38"/>
  <p:tag name="KSO_WM_UNIT_COLOR_SCHEME_PARENT_PAGE" val="0_3"/>
  <p:tag name="KSO_WM_DIAGRAM_GROUP_CODE" val="q1-1"/>
  <p:tag name="KSO_WM_UNIT_TYPE" val="q_h_i"/>
  <p:tag name="KSO_WM_UNIT_INDEX" val="1_2_2"/>
  <p:tag name="KSO_WM_UNIT_FILL_FORE_SCHEMECOLOR_INDEX" val="6"/>
  <p:tag name="KSO_WM_UNIT_FILL_TYPE" val="1"/>
  <p:tag name="KSO_WM_UNIT_TEXT_FILL_FORE_SCHEMECOLOR_INDEX" val="13"/>
  <p:tag name="KSO_WM_UNIT_TEXT_FILL_TYPE" val="1"/>
  <p:tag name="KSO_WM_UNIT_USESOURCEFORMAT_APPLY" val="1"/>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127_3*q_h_f*1_2_1"/>
  <p:tag name="KSO_WM_TEMPLATE_CATEGORY" val="diagram"/>
  <p:tag name="KSO_WM_TEMPLATE_INDEX" val="20200127"/>
  <p:tag name="KSO_WM_UNIT_LAYERLEVEL" val="1_1_1"/>
  <p:tag name="KSO_WM_TAG_VERSION" val="1.0"/>
  <p:tag name="KSO_WM_BEAUTIFY_FLAG" val="#wm#"/>
  <p:tag name="KSO_WM_UNIT_PRESET_TEXT" val="单击此处添加文本具体内容"/>
  <p:tag name="KSO_WM_UNIT_NOCLEAR" val="0"/>
  <p:tag name="KSO_WM_UNIT_VALUE" val="18"/>
  <p:tag name="KSO_WM_DIAGRAM_GROUP_CODE" val="q1-1"/>
  <p:tag name="KSO_WM_UNIT_TYPE" val="q_h_f"/>
  <p:tag name="KSO_WM_UNIT_INDEX" val="1_2_1"/>
  <p:tag name="KSO_WM_UNIT_TEXT_FILL_FORE_SCHEMECOLOR_INDEX" val="14"/>
  <p:tag name="KSO_WM_UNIT_TEXT_FILL_TYPE" val="1"/>
  <p:tag name="KSO_WM_UNIT_USESOURCEFORMAT_APPLY" val="1"/>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127_3*q_h_i*1_1_1"/>
  <p:tag name="KSO_WM_TEMPLATE_CATEGORY" val="diagram"/>
  <p:tag name="KSO_WM_TEMPLATE_INDEX" val="20200127"/>
  <p:tag name="KSO_WM_UNIT_LAYERLEVEL" val="1_1_1"/>
  <p:tag name="KSO_WM_TAG_VERSION" val="1.0"/>
  <p:tag name="KSO_WM_BEAUTIFY_FLAG" val="#wm#"/>
  <p:tag name="KSO_WM_DIAGRAM_GROUP_CODE" val="q1-1"/>
  <p:tag name="KSO_WM_UNIT_TYPE" val="q_h_i"/>
  <p:tag name="KSO_WM_UNIT_INDEX" val="1_1_1"/>
  <p:tag name="KSO_WM_UNIT_FILL_FORE_SCHEMECOLOR_INDEX" val="5"/>
  <p:tag name="KSO_WM_UNIT_FILL_TYPE" val="1"/>
  <p:tag name="KSO_WM_UNIT_LINE_FORE_SCHEMECOLOR_INDEX" val="14"/>
  <p:tag name="KSO_WM_UNIT_LINE_FILL_TYPE" val="2"/>
  <p:tag name="KSO_WM_UNIT_TEXT_FILL_FORE_SCHEMECOLOR_INDEX" val="13"/>
  <p:tag name="KSO_WM_UNIT_TEXT_FILL_TYPE" val="1"/>
  <p:tag name="KSO_WM_UNIT_USESOURCEFORMAT_APPLY" val="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127_3*q_h_x*1_1_1"/>
  <p:tag name="KSO_WM_TEMPLATE_CATEGORY" val="diagram"/>
  <p:tag name="KSO_WM_TEMPLATE_INDEX" val="20200127"/>
  <p:tag name="KSO_WM_UNIT_LAYERLEVEL" val="1_1_1"/>
  <p:tag name="KSO_WM_TAG_VERSION" val="1.0"/>
  <p:tag name="KSO_WM_BEAUTIFY_FLAG" val="#wm#"/>
  <p:tag name="KSO_WM_UNIT_VALUE" val="101*110"/>
  <p:tag name="KSO_WM_DIAGRAM_GROUP_CODE" val="q1-1"/>
  <p:tag name="KSO_WM_UNIT_TYPE" val="q_h_x"/>
  <p:tag name="KSO_WM_UNIT_INDEX" val="1_1_1"/>
  <p:tag name="KSO_WM_UNIT_FILL_FORE_SCHEMECOLOR_INDEX" val="14"/>
  <p:tag name="KSO_WM_UNIT_FILL_TYPE" val="1"/>
  <p:tag name="KSO_WM_UNIT_TEXT_FILL_FORE_SCHEMECOLOR_INDEX" val="13"/>
  <p:tag name="KSO_WM_UNIT_TEXT_FILL_TYPE" val="1"/>
  <p:tag name="KSO_WM_UNIT_USESOURCEFORMAT_APPLY" val="1"/>
</p:tagLst>
</file>

<file path=ppt/tags/tag43.xml><?xml version="1.0" encoding="utf-8"?>
<p:tagLst xmlns:p="http://schemas.openxmlformats.org/presentationml/2006/main">
  <p:tag name="KSO_WM_UNIT_RELATE_UNITID" val="layout_q1"/>
  <p:tag name="KSO_WM_UNIT_NOCLEAR" val="0"/>
  <p:tag name="KSO_WM_UNIT_HIGHLIGHT" val="0"/>
  <p:tag name="KSO_WM_UNIT_COMPATIBLE" val="0"/>
  <p:tag name="KSO_WM_UNIT_DIAGRAM_ISNUMVISUAL" val="0"/>
  <p:tag name="KSO_WM_UNIT_DIAGRAM_ISREFERUNIT" val="0"/>
  <p:tag name="KSO_WM_UNIT_ID" val="diagram20200127_3*q_g*1_1"/>
  <p:tag name="KSO_WM_TEMPLATE_CATEGORY" val="diagram"/>
  <p:tag name="KSO_WM_TEMPLATE_INDEX" val="20200127"/>
  <p:tag name="KSO_WM_UNIT_LAYERLEVEL" val="1_1"/>
  <p:tag name="KSO_WM_TAG_VERSION" val="1.0"/>
  <p:tag name="KSO_WM_BEAUTIFY_FLAG" val="#wm#"/>
  <p:tag name="KSO_WM_UNIT_PRESET_TEXT" val="添加&#13;标题"/>
  <p:tag name="KSO_WM_UNIT_VALUE" val="10"/>
  <p:tag name="KSO_WM_DIAGRAM_GROUP_CODE" val="q1-1"/>
  <p:tag name="KSO_WM_UNIT_TYPE" val="q_g"/>
  <p:tag name="KSO_WM_UNIT_INDEX" val="1_1"/>
  <p:tag name="KSO_WM_UNIT_TEXT_FILL_FORE_SCHEMECOLOR_INDEX" val="13"/>
  <p:tag name="KSO_WM_UNIT_TEXT_FILL_TYPE" val="1"/>
  <p:tag name="KSO_WM_UNIT_USESOURCEFORMAT_APPLY" val="1"/>
</p:tagLst>
</file>

<file path=ppt/tags/tag44.xml><?xml version="1.0" encoding="utf-8"?>
<p:tagLst xmlns:p="http://schemas.openxmlformats.org/presentationml/2006/main">
  <p:tag name="KSO_WM_UNIT_ISCONTENTSTITLE" val="0"/>
  <p:tag name="KSO_WM_UNIT_PRESET_TEXT" val="单击此处添加标题"/>
  <p:tag name="KSO_WM_UNIT_NOCLEAR" val="0"/>
  <p:tag name="KSO_WM_UNIT_VALUE" val="14"/>
  <p:tag name="KSO_WM_UNIT_HIGHLIGHT" val="0"/>
  <p:tag name="KSO_WM_UNIT_COMPATIBLE" val="0"/>
  <p:tag name="KSO_WM_UNIT_DIAGRAM_ISNUMVISUAL" val="0"/>
  <p:tag name="KSO_WM_UNIT_DIAGRAM_ISREFERUNIT" val="0"/>
  <p:tag name="KSO_WM_DIAGRAM_GROUP_CODE" val="l1-2"/>
  <p:tag name="KSO_WM_UNIT_TYPE" val="a"/>
  <p:tag name="KSO_WM_UNIT_INDEX" val="1"/>
  <p:tag name="KSO_WM_UNIT_ID" val="custom20187308_13*a*1"/>
  <p:tag name="KSO_WM_TEMPLATE_CATEGORY" val="custom"/>
  <p:tag name="KSO_WM_TEMPLATE_INDEX" val="20187308"/>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45.xml><?xml version="1.0" encoding="utf-8"?>
<p:tagLst xmlns:p="http://schemas.openxmlformats.org/presentationml/2006/main">
  <p:tag name="KSO_WM_BEAUTIFY_FLAG" val="#wm#"/>
  <p:tag name="KSO_WM_TEMPLATE_CATEGORY" val="diagram"/>
  <p:tag name="KSO_WM_TEMPLATE_INDEX" val="20200127"/>
  <p:tag name="KSO_WM_SLIDE_ID" val="diagram20200127_3"/>
  <p:tag name="KSO_WM_TEMPLATE_SUBCATEGORY" val="0"/>
  <p:tag name="KSO_WM_SLIDE_ITEM_CNT" val="4"/>
  <p:tag name="KSO_WM_SLIDE_INDEX" val="3"/>
  <p:tag name="KSO_WM_TAG_VERSION" val="1.0"/>
  <p:tag name="KSO_WM_SLIDE_TYPE" val="text"/>
  <p:tag name="KSO_WM_SLIDE_SUBTYPE" val="diag"/>
  <p:tag name="KSO_WM_SLIDE_SIZE" val="652.439*308.927"/>
  <p:tag name="KSO_WM_SLIDE_POSITION" val="153.966*154.011"/>
  <p:tag name="KSO_WM_DIAGRAM_GROUP_CODE" val="q1-1"/>
  <p:tag name="KSO_WM_SLIDE_DIAGTYPE" val="q"/>
  <p:tag name="KSO_WM_SLIDE_LAYOUT" val="a_q"/>
  <p:tag name="KSO_WM_SLIDE_LAYOUT_CNT" val="1_1"/>
</p:tagLst>
</file>

<file path=ppt/tags/tag46.xml><?xml version="1.0" encoding="utf-8"?>
<p:tagLst xmlns:p="http://schemas.openxmlformats.org/presentationml/2006/main">
  <p:tag name="KSO_WM_UNIT_ISCONTENTSTITLE" val="0"/>
  <p:tag name="KSO_WM_UNIT_PRESET_TEXT" val="单击此处添加标题"/>
  <p:tag name="KSO_WM_UNIT_NOCLEAR" val="0"/>
  <p:tag name="KSO_WM_UNIT_VALUE" val="14"/>
  <p:tag name="KSO_WM_UNIT_HIGHLIGHT" val="0"/>
  <p:tag name="KSO_WM_UNIT_COMPATIBLE" val="0"/>
  <p:tag name="KSO_WM_UNIT_DIAGRAM_ISNUMVISUAL" val="0"/>
  <p:tag name="KSO_WM_UNIT_DIAGRAM_ISREFERUNIT" val="0"/>
  <p:tag name="KSO_WM_DIAGRAM_GROUP_CODE" val="l1-2"/>
  <p:tag name="KSO_WM_UNIT_TYPE" val="a"/>
  <p:tag name="KSO_WM_UNIT_INDEX" val="1"/>
  <p:tag name="KSO_WM_UNIT_ID" val="custom20187308_13*a*1"/>
  <p:tag name="KSO_WM_TEMPLATE_CATEGORY" val="custom"/>
  <p:tag name="KSO_WM_TEMPLATE_INDEX" val="20187308"/>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47.xml><?xml version="1.0" encoding="utf-8"?>
<p:tagLst xmlns:p="http://schemas.openxmlformats.org/presentationml/2006/main">
  <p:tag name="KSO_WM_UNIT_ISCONTENTSTITLE" val="0"/>
  <p:tag name="KSO_WM_UNIT_PRESET_TEXT" val="单击此处添加标题"/>
  <p:tag name="KSO_WM_UNIT_NOCLEAR" val="0"/>
  <p:tag name="KSO_WM_UNIT_VALUE" val="14"/>
  <p:tag name="KSO_WM_UNIT_HIGHLIGHT" val="0"/>
  <p:tag name="KSO_WM_UNIT_COMPATIBLE" val="0"/>
  <p:tag name="KSO_WM_UNIT_DIAGRAM_ISNUMVISUAL" val="0"/>
  <p:tag name="KSO_WM_UNIT_DIAGRAM_ISREFERUNIT" val="0"/>
  <p:tag name="KSO_WM_DIAGRAM_GROUP_CODE" val="l1-2"/>
  <p:tag name="KSO_WM_UNIT_TYPE" val="a"/>
  <p:tag name="KSO_WM_UNIT_INDEX" val="1"/>
  <p:tag name="KSO_WM_UNIT_ID" val="custom20187308_13*a*1"/>
  <p:tag name="KSO_WM_TEMPLATE_CATEGORY" val="custom"/>
  <p:tag name="KSO_WM_TEMPLATE_INDEX" val="20187308"/>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48.xml><?xml version="1.0" encoding="utf-8"?>
<p:tagLst xmlns:p="http://schemas.openxmlformats.org/presentationml/2006/main">
  <p:tag name="KSO_WM_UNIT_ISCONTENTSTITLE" val="0"/>
  <p:tag name="KSO_WM_UNIT_PRESET_TEXT" val="单击此处添加标题"/>
  <p:tag name="KSO_WM_UNIT_NOCLEAR" val="0"/>
  <p:tag name="KSO_WM_UNIT_VALUE" val="14"/>
  <p:tag name="KSO_WM_UNIT_HIGHLIGHT" val="0"/>
  <p:tag name="KSO_WM_UNIT_COMPATIBLE" val="0"/>
  <p:tag name="KSO_WM_UNIT_DIAGRAM_ISNUMVISUAL" val="0"/>
  <p:tag name="KSO_WM_UNIT_DIAGRAM_ISREFERUNIT" val="0"/>
  <p:tag name="KSO_WM_DIAGRAM_GROUP_CODE" val="l1-2"/>
  <p:tag name="KSO_WM_UNIT_TYPE" val="a"/>
  <p:tag name="KSO_WM_UNIT_INDEX" val="1"/>
  <p:tag name="KSO_WM_UNIT_ID" val="custom20187308_13*a*1"/>
  <p:tag name="KSO_WM_TEMPLATE_CATEGORY" val="custom"/>
  <p:tag name="KSO_WM_TEMPLATE_INDEX" val="20187308"/>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49.xml><?xml version="1.0" encoding="utf-8"?>
<p:tagLst xmlns:p="http://schemas.openxmlformats.org/presentationml/2006/main">
  <p:tag name="KSO_WM_UNIT_ISCONTENTSTITLE" val="0"/>
  <p:tag name="KSO_WM_UNIT_PRESET_TEXT" val="单击此处添加标题"/>
  <p:tag name="KSO_WM_UNIT_NOCLEAR" val="0"/>
  <p:tag name="KSO_WM_UNIT_VALUE" val="14"/>
  <p:tag name="KSO_WM_UNIT_HIGHLIGHT" val="0"/>
  <p:tag name="KSO_WM_UNIT_COMPATIBLE" val="0"/>
  <p:tag name="KSO_WM_UNIT_DIAGRAM_ISNUMVISUAL" val="0"/>
  <p:tag name="KSO_WM_UNIT_DIAGRAM_ISREFERUNIT" val="0"/>
  <p:tag name="KSO_WM_DIAGRAM_GROUP_CODE" val="l1-2"/>
  <p:tag name="KSO_WM_UNIT_TYPE" val="a"/>
  <p:tag name="KSO_WM_UNIT_INDEX" val="1"/>
  <p:tag name="KSO_WM_UNIT_ID" val="custom20187308_13*a*1"/>
  <p:tag name="KSO_WM_TEMPLATE_CATEGORY" val="custom"/>
  <p:tag name="KSO_WM_TEMPLATE_INDEX" val="20187308"/>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188463_2*q_h_i*1_1_3"/>
  <p:tag name="KSO_WM_TEMPLATE_CATEGORY" val="diagram"/>
  <p:tag name="KSO_WM_TEMPLATE_INDEX" val="20188463"/>
  <p:tag name="KSO_WM_UNIT_LAYERLEVEL" val="1_1_1"/>
  <p:tag name="KSO_WM_TAG_VERSION" val="1.0"/>
  <p:tag name="KSO_WM_BEAUTIFY_FLAG" val="#wm#"/>
  <p:tag name="KSO_WM_DIAGRAM_GROUP_CODE" val="q1-1"/>
  <p:tag name="KSO_WM_UNIT_TYPE" val="q_h_i"/>
  <p:tag name="KSO_WM_UNIT_INDEX" val="1_1_3"/>
  <p:tag name="KSO_WM_UNIT_LINE_FORE_SCHEMECOLOR_INDEX" val="13"/>
  <p:tag name="KSO_WM_UNIT_LINE_FILL_TYPE" val="2"/>
  <p:tag name="KSO_WM_UNIT_TEXT_FILL_FORE_SCHEMECOLOR_INDEX" val="2"/>
  <p:tag name="KSO_WM_UNIT_TEXT_FILL_TYPE" val="1"/>
  <p:tag name="KSO_WM_UNIT_USESOURCEFORMAT_APPLY"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127_3*q_i*1_1"/>
  <p:tag name="KSO_WM_TEMPLATE_CATEGORY" val="diagram"/>
  <p:tag name="KSO_WM_TEMPLATE_INDEX" val="20200127"/>
  <p:tag name="KSO_WM_UNIT_LAYERLEVEL" val="1_1"/>
  <p:tag name="KSO_WM_TAG_VERSION" val="1.0"/>
  <p:tag name="KSO_WM_BEAUTIFY_FLAG" val="#wm#"/>
  <p:tag name="KSO_WM_DIAGRAM_GROUP_CODE" val="q1-1"/>
  <p:tag name="KSO_WM_UNIT_TYPE" val="q_i"/>
  <p:tag name="KSO_WM_UNIT_INDEX" val="1_1"/>
  <p:tag name="KSO_WM_UNIT_FILL_FORE_SCHEMECOLOR_INDEX" val="14"/>
  <p:tag name="KSO_WM_UNIT_FILL_TYPE" val="1"/>
  <p:tag name="KSO_WM_UNIT_TEXT_FILL_FORE_SCHEMECOLOR_INDEX" val="2"/>
  <p:tag name="KSO_WM_UNIT_TEXT_FILL_TYPE" val="1"/>
  <p:tag name="KSO_WM_UNIT_USESOURCEFORMAT_APPLY" val="1"/>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127_3*q_h_i*1_4_1"/>
  <p:tag name="KSO_WM_TEMPLATE_CATEGORY" val="diagram"/>
  <p:tag name="KSO_WM_TEMPLATE_INDEX" val="20200127"/>
  <p:tag name="KSO_WM_UNIT_LAYERLEVEL" val="1_1_1"/>
  <p:tag name="KSO_WM_TAG_VERSION" val="1.0"/>
  <p:tag name="KSO_WM_BEAUTIFY_FLAG" val="#wm#"/>
  <p:tag name="KSO_WM_DIAGRAM_GROUP_CODE" val="q1-1"/>
  <p:tag name="KSO_WM_UNIT_TYPE" val="q_h_i"/>
  <p:tag name="KSO_WM_UNIT_INDEX" val="1_4_1"/>
  <p:tag name="KSO_WM_UNIT_FILL_FORE_SCHEMECOLOR_INDEX" val="8"/>
  <p:tag name="KSO_WM_UNIT_FILL_TYPE" val="1"/>
  <p:tag name="KSO_WM_UNIT_LINE_FORE_SCHEMECOLOR_INDEX" val="14"/>
  <p:tag name="KSO_WM_UNIT_LINE_FILL_TYPE" val="2"/>
  <p:tag name="KSO_WM_UNIT_TEXT_FILL_FORE_SCHEMECOLOR_INDEX" val="13"/>
  <p:tag name="KSO_WM_UNIT_TEXT_FILL_TYPE" val="1"/>
  <p:tag name="KSO_WM_UNIT_USESOURCEFORMAT_APPLY" val="1"/>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127_3*q_h_i*1_2_1"/>
  <p:tag name="KSO_WM_TEMPLATE_CATEGORY" val="diagram"/>
  <p:tag name="KSO_WM_TEMPLATE_INDEX" val="20200127"/>
  <p:tag name="KSO_WM_UNIT_LAYERLEVEL" val="1_1_1"/>
  <p:tag name="KSO_WM_TAG_VERSION" val="1.0"/>
  <p:tag name="KSO_WM_BEAUTIFY_FLAG" val="#wm#"/>
  <p:tag name="KSO_WM_DIAGRAM_GROUP_CODE" val="q1-1"/>
  <p:tag name="KSO_WM_UNIT_TYPE" val="q_h_i"/>
  <p:tag name="KSO_WM_UNIT_INDEX" val="1_2_1"/>
  <p:tag name="KSO_WM_UNIT_FILL_FORE_SCHEMECOLOR_INDEX" val="6"/>
  <p:tag name="KSO_WM_UNIT_FILL_TYPE" val="1"/>
  <p:tag name="KSO_WM_UNIT_LINE_FORE_SCHEMECOLOR_INDEX" val="14"/>
  <p:tag name="KSO_WM_UNIT_LINE_FILL_TYPE" val="2"/>
  <p:tag name="KSO_WM_UNIT_TEXT_FILL_FORE_SCHEMECOLOR_INDEX" val="13"/>
  <p:tag name="KSO_WM_UNIT_TEXT_FILL_TYPE" val="1"/>
  <p:tag name="KSO_WM_UNIT_USESOURCEFORMAT_APPLY" val="1"/>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127_3*q_h_i*1_3_1"/>
  <p:tag name="KSO_WM_TEMPLATE_CATEGORY" val="diagram"/>
  <p:tag name="KSO_WM_TEMPLATE_INDEX" val="20200127"/>
  <p:tag name="KSO_WM_UNIT_LAYERLEVEL" val="1_1_1"/>
  <p:tag name="KSO_WM_TAG_VERSION" val="1.0"/>
  <p:tag name="KSO_WM_BEAUTIFY_FLAG" val="#wm#"/>
  <p:tag name="KSO_WM_DIAGRAM_GROUP_CODE" val="q1-1"/>
  <p:tag name="KSO_WM_UNIT_TYPE" val="q_h_i"/>
  <p:tag name="KSO_WM_UNIT_INDEX" val="1_3_1"/>
  <p:tag name="KSO_WM_UNIT_FILL_FORE_SCHEMECOLOR_INDEX" val="7"/>
  <p:tag name="KSO_WM_UNIT_FILL_TYPE" val="1"/>
  <p:tag name="KSO_WM_UNIT_LINE_FORE_SCHEMECOLOR_INDEX" val="14"/>
  <p:tag name="KSO_WM_UNIT_LINE_FILL_TYPE" val="2"/>
  <p:tag name="KSO_WM_UNIT_TEXT_FILL_FORE_SCHEMECOLOR_INDEX" val="13"/>
  <p:tag name="KSO_WM_UNIT_TEXT_FILL_TYPE" val="1"/>
  <p:tag name="KSO_WM_UNIT_USESOURCEFORMAT_APPLY" val="1"/>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127_3*q_h_x*1_2_1"/>
  <p:tag name="KSO_WM_TEMPLATE_CATEGORY" val="diagram"/>
  <p:tag name="KSO_WM_TEMPLATE_INDEX" val="20200127"/>
  <p:tag name="KSO_WM_UNIT_LAYERLEVEL" val="1_1_1"/>
  <p:tag name="KSO_WM_TAG_VERSION" val="1.0"/>
  <p:tag name="KSO_WM_BEAUTIFY_FLAG" val="#wm#"/>
  <p:tag name="KSO_WM_UNIT_VALUE" val="97*111"/>
  <p:tag name="KSO_WM_DIAGRAM_GROUP_CODE" val="q1-1"/>
  <p:tag name="KSO_WM_UNIT_TYPE" val="q_h_x"/>
  <p:tag name="KSO_WM_UNIT_INDEX" val="1_2_1"/>
  <p:tag name="KSO_WM_UNIT_FILL_FORE_SCHEMECOLOR_INDEX" val="14"/>
  <p:tag name="KSO_WM_UNIT_FILL_TYPE" val="1"/>
  <p:tag name="KSO_WM_UNIT_TEXT_FILL_FORE_SCHEMECOLOR_INDEX" val="13"/>
  <p:tag name="KSO_WM_UNIT_TEXT_FILL_TYPE" val="1"/>
  <p:tag name="KSO_WM_UNIT_USESOURCEFORMAT_APPLY" val="1"/>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127_3*q_h_x*1_3_1"/>
  <p:tag name="KSO_WM_TEMPLATE_CATEGORY" val="diagram"/>
  <p:tag name="KSO_WM_TEMPLATE_INDEX" val="20200127"/>
  <p:tag name="KSO_WM_UNIT_LAYERLEVEL" val="1_1_1"/>
  <p:tag name="KSO_WM_TAG_VERSION" val="1.0"/>
  <p:tag name="KSO_WM_BEAUTIFY_FLAG" val="#wm#"/>
  <p:tag name="KSO_WM_UNIT_VALUE" val="94*86"/>
  <p:tag name="KSO_WM_DIAGRAM_GROUP_CODE" val="q1-1"/>
  <p:tag name="KSO_WM_UNIT_TYPE" val="q_h_x"/>
  <p:tag name="KSO_WM_UNIT_INDEX" val="1_3_1"/>
  <p:tag name="KSO_WM_UNIT_FILL_FORE_SCHEMECOLOR_INDEX" val="14"/>
  <p:tag name="KSO_WM_UNIT_FILL_TYPE" val="1"/>
  <p:tag name="KSO_WM_UNIT_TEXT_FILL_FORE_SCHEMECOLOR_INDEX" val="13"/>
  <p:tag name="KSO_WM_UNIT_TEXT_FILL_TYPE" val="1"/>
  <p:tag name="KSO_WM_UNIT_USESOURCEFORMAT_APPLY" val="1"/>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127_3*q_h_x*1_4_1"/>
  <p:tag name="KSO_WM_TEMPLATE_CATEGORY" val="diagram"/>
  <p:tag name="KSO_WM_TEMPLATE_INDEX" val="20200127"/>
  <p:tag name="KSO_WM_UNIT_LAYERLEVEL" val="1_1_1"/>
  <p:tag name="KSO_WM_TAG_VERSION" val="1.0"/>
  <p:tag name="KSO_WM_BEAUTIFY_FLAG" val="#wm#"/>
  <p:tag name="KSO_WM_UNIT_VALUE" val="100*111"/>
  <p:tag name="KSO_WM_DIAGRAM_GROUP_CODE" val="q1-1"/>
  <p:tag name="KSO_WM_UNIT_TYPE" val="q_h_x"/>
  <p:tag name="KSO_WM_UNIT_INDEX" val="1_4_1"/>
  <p:tag name="KSO_WM_UNIT_FILL_FORE_SCHEMECOLOR_INDEX" val="14"/>
  <p:tag name="KSO_WM_UNIT_FILL_TYPE" val="1"/>
  <p:tag name="KSO_WM_UNIT_TEXT_FILL_FORE_SCHEMECOLOR_INDEX" val="13"/>
  <p:tag name="KSO_WM_UNIT_TEXT_FILL_TYPE" val="1"/>
  <p:tag name="KSO_WM_UNIT_USESOURCEFORMAT_APPLY" val="1"/>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127_3*q_h_i*1_4_2"/>
  <p:tag name="KSO_WM_TEMPLATE_CATEGORY" val="diagram"/>
  <p:tag name="KSO_WM_TEMPLATE_INDEX" val="20200127"/>
  <p:tag name="KSO_WM_UNIT_LAYERLEVEL" val="1_1_1"/>
  <p:tag name="KSO_WM_TAG_VERSION" val="1.0"/>
  <p:tag name="KSO_WM_BEAUTIFY_FLAG" val="#wm#"/>
  <p:tag name="KSO_WM_DIAGRAM_GROUP_CODE" val="q1-1"/>
  <p:tag name="KSO_WM_UNIT_TYPE" val="q_h_i"/>
  <p:tag name="KSO_WM_UNIT_INDEX" val="1_4_2"/>
  <p:tag name="KSO_WM_UNIT_FILL_FORE_SCHEMECOLOR_INDEX" val="8"/>
  <p:tag name="KSO_WM_UNIT_FILL_TYPE" val="1"/>
  <p:tag name="KSO_WM_UNIT_TEXT_FILL_FORE_SCHEMECOLOR_INDEX" val="2"/>
  <p:tag name="KSO_WM_UNIT_TEXT_FILL_TYPE" val="1"/>
  <p:tag name="KSO_WM_UNIT_USESOURCEFORMAT_APPLY" val="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127_3*q_h_i*1_1_2"/>
  <p:tag name="KSO_WM_TEMPLATE_CATEGORY" val="diagram"/>
  <p:tag name="KSO_WM_TEMPLATE_INDEX" val="20200127"/>
  <p:tag name="KSO_WM_UNIT_LAYERLEVEL" val="1_1_1"/>
  <p:tag name="KSO_WM_TAG_VERSION" val="1.0"/>
  <p:tag name="KSO_WM_BEAUTIFY_FLAG" val="#wm#"/>
  <p:tag name="KSO_WM_DIAGRAM_GROUP_CODE" val="q1-1"/>
  <p:tag name="KSO_WM_UNIT_TYPE" val="q_h_i"/>
  <p:tag name="KSO_WM_UNIT_INDEX" val="1_1_2"/>
  <p:tag name="KSO_WM_UNIT_FILL_FORE_SCHEMECOLOR_INDEX" val="5"/>
  <p:tag name="KSO_WM_UNIT_FILL_TYPE" val="1"/>
  <p:tag name="KSO_WM_UNIT_TEXT_FILL_FORE_SCHEMECOLOR_INDEX" val="2"/>
  <p:tag name="KSO_WM_UNIT_TEXT_FILL_TYPE" val="1"/>
  <p:tag name="KSO_WM_UNIT_USESOURCEFORMAT_APPLY" val="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127_3*q_h_a*1_1_1"/>
  <p:tag name="KSO_WM_TEMPLATE_CATEGORY" val="diagram"/>
  <p:tag name="KSO_WM_TEMPLATE_INDEX" val="20200127"/>
  <p:tag name="KSO_WM_UNIT_LAYERLEVEL" val="1_1_1"/>
  <p:tag name="KSO_WM_TAG_VERSION" val="1.0"/>
  <p:tag name="KSO_WM_BEAUTIFY_FLAG" val="#wm#"/>
  <p:tag name="KSO_WM_UNIT_ISCONTENTSTITLE" val="0"/>
  <p:tag name="KSO_WM_UNIT_PRESET_TEXT" val="添加标题"/>
  <p:tag name="KSO_WM_UNIT_NOCLEAR" val="0"/>
  <p:tag name="KSO_WM_UNIT_VALUE" val="6"/>
  <p:tag name="KSO_WM_DIAGRAM_GROUP_CODE" val="q1-1"/>
  <p:tag name="KSO_WM_UNIT_TYPE" val="q_h_a"/>
  <p:tag name="KSO_WM_UNIT_INDEX" val="1_1_1"/>
  <p:tag name="KSO_WM_UNIT_TEXT_FILL_FORE_SCHEMECOLOR_INDEX" val="14"/>
  <p:tag name="KSO_WM_UNIT_TEXT_FILL_TYPE" val="1"/>
  <p:tag name="KSO_WM_UNIT_USESOURCEFORMAT_APPLY" val="1"/>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188463_2*q_h_i*1_3_3"/>
  <p:tag name="KSO_WM_TEMPLATE_CATEGORY" val="diagram"/>
  <p:tag name="KSO_WM_TEMPLATE_INDEX" val="20188463"/>
  <p:tag name="KSO_WM_UNIT_LAYERLEVEL" val="1_1_1"/>
  <p:tag name="KSO_WM_TAG_VERSION" val="1.0"/>
  <p:tag name="KSO_WM_BEAUTIFY_FLAG" val="#wm#"/>
  <p:tag name="KSO_WM_DIAGRAM_GROUP_CODE" val="q1-1"/>
  <p:tag name="KSO_WM_UNIT_TYPE" val="q_h_i"/>
  <p:tag name="KSO_WM_UNIT_INDEX" val="1_3_3"/>
  <p:tag name="KSO_WM_UNIT_LINE_FORE_SCHEMECOLOR_INDEX" val="13"/>
  <p:tag name="KSO_WM_UNIT_LINE_FILL_TYPE" val="2"/>
  <p:tag name="KSO_WM_UNIT_TEXT_FILL_FORE_SCHEMECOLOR_INDEX" val="2"/>
  <p:tag name="KSO_WM_UNIT_TEXT_FILL_TYPE" val="1"/>
  <p:tag name="KSO_WM_UNIT_USESOURCEFORMAT_APPLY"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127_3*q_h_f*1_1_1"/>
  <p:tag name="KSO_WM_TEMPLATE_CATEGORY" val="diagram"/>
  <p:tag name="KSO_WM_TEMPLATE_INDEX" val="20200127"/>
  <p:tag name="KSO_WM_UNIT_LAYERLEVEL" val="1_1_1"/>
  <p:tag name="KSO_WM_TAG_VERSION" val="1.0"/>
  <p:tag name="KSO_WM_BEAUTIFY_FLAG" val="#wm#"/>
  <p:tag name="KSO_WM_UNIT_PRESET_TEXT" val="单击此处添加文本具体内容"/>
  <p:tag name="KSO_WM_UNIT_NOCLEAR" val="0"/>
  <p:tag name="KSO_WM_UNIT_VALUE" val="18"/>
  <p:tag name="KSO_WM_DIAGRAM_GROUP_CODE" val="q1-1"/>
  <p:tag name="KSO_WM_UNIT_TYPE" val="q_h_f"/>
  <p:tag name="KSO_WM_UNIT_INDEX" val="1_1_1"/>
  <p:tag name="KSO_WM_UNIT_TEXT_FILL_FORE_SCHEMECOLOR_INDEX" val="14"/>
  <p:tag name="KSO_WM_UNIT_TEXT_FILL_TYPE" val="1"/>
  <p:tag name="KSO_WM_UNIT_USESOURCEFORMAT_APPLY" val="1"/>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127_3*q_h_a*1_4_1"/>
  <p:tag name="KSO_WM_TEMPLATE_CATEGORY" val="diagram"/>
  <p:tag name="KSO_WM_TEMPLATE_INDEX" val="20200127"/>
  <p:tag name="KSO_WM_UNIT_LAYERLEVEL" val="1_1_1"/>
  <p:tag name="KSO_WM_TAG_VERSION" val="1.0"/>
  <p:tag name="KSO_WM_BEAUTIFY_FLAG" val="#wm#"/>
  <p:tag name="KSO_WM_UNIT_ISCONTENTSTITLE" val="0"/>
  <p:tag name="KSO_WM_UNIT_PRESET_TEXT" val="添加标题"/>
  <p:tag name="KSO_WM_UNIT_NOCLEAR" val="0"/>
  <p:tag name="KSO_WM_UNIT_VALUE" val="6"/>
  <p:tag name="KSO_WM_DIAGRAM_GROUP_CODE" val="q1-1"/>
  <p:tag name="KSO_WM_UNIT_TYPE" val="q_h_a"/>
  <p:tag name="KSO_WM_UNIT_INDEX" val="1_4_1"/>
  <p:tag name="KSO_WM_UNIT_TEXT_FILL_FORE_SCHEMECOLOR_INDEX" val="14"/>
  <p:tag name="KSO_WM_UNIT_TEXT_FILL_TYPE" val="1"/>
  <p:tag name="KSO_WM_UNIT_USESOURCEFORMAT_APPLY" val="1"/>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127_3*q_h_f*1_4_1"/>
  <p:tag name="KSO_WM_TEMPLATE_CATEGORY" val="diagram"/>
  <p:tag name="KSO_WM_TEMPLATE_INDEX" val="20200127"/>
  <p:tag name="KSO_WM_UNIT_LAYERLEVEL" val="1_1_1"/>
  <p:tag name="KSO_WM_TAG_VERSION" val="1.0"/>
  <p:tag name="KSO_WM_BEAUTIFY_FLAG" val="#wm#"/>
  <p:tag name="KSO_WM_UNIT_PRESET_TEXT" val="单击此处添加文本具体内容"/>
  <p:tag name="KSO_WM_UNIT_NOCLEAR" val="0"/>
  <p:tag name="KSO_WM_UNIT_VALUE" val="18"/>
  <p:tag name="KSO_WM_DIAGRAM_GROUP_CODE" val="q1-1"/>
  <p:tag name="KSO_WM_UNIT_TYPE" val="q_h_f"/>
  <p:tag name="KSO_WM_UNIT_INDEX" val="1_4_1"/>
  <p:tag name="KSO_WM_UNIT_TEXT_FILL_FORE_SCHEMECOLOR_INDEX" val="14"/>
  <p:tag name="KSO_WM_UNIT_TEXT_FILL_TYPE" val="1"/>
  <p:tag name="KSO_WM_UNIT_USESOURCEFORMAT_APPLY"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127_3*q_h_i*1_3_2"/>
  <p:tag name="KSO_WM_TEMPLATE_CATEGORY" val="diagram"/>
  <p:tag name="KSO_WM_TEMPLATE_INDEX" val="20200127"/>
  <p:tag name="KSO_WM_UNIT_LAYERLEVEL" val="1_1_1"/>
  <p:tag name="KSO_WM_TAG_VERSION" val="1.0"/>
  <p:tag name="KSO_WM_BEAUTIFY_FLAG" val="#wm#"/>
  <p:tag name="KSO_WM_DIAGRAM_GROUP_CODE" val="q1-1"/>
  <p:tag name="KSO_WM_UNIT_TYPE" val="q_h_i"/>
  <p:tag name="KSO_WM_UNIT_INDEX" val="1_3_2"/>
  <p:tag name="KSO_WM_UNIT_FILL_FORE_SCHEMECOLOR_INDEX" val="7"/>
  <p:tag name="KSO_WM_UNIT_FILL_TYPE" val="1"/>
  <p:tag name="KSO_WM_UNIT_TEXT_FILL_FORE_SCHEMECOLOR_INDEX" val="2"/>
  <p:tag name="KSO_WM_UNIT_TEXT_FILL_TYPE" val="1"/>
  <p:tag name="KSO_WM_UNIT_USESOURCEFORMAT_APPLY" val="1"/>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127_3*q_h_i*1_2_2"/>
  <p:tag name="KSO_WM_TEMPLATE_CATEGORY" val="diagram"/>
  <p:tag name="KSO_WM_TEMPLATE_INDEX" val="20200127"/>
  <p:tag name="KSO_WM_UNIT_LAYERLEVEL" val="1_1_1"/>
  <p:tag name="KSO_WM_TAG_VERSION" val="1.0"/>
  <p:tag name="KSO_WM_BEAUTIFY_FLAG" val="#wm#"/>
  <p:tag name="KSO_WM_DIAGRAM_GROUP_CODE" val="q1-1"/>
  <p:tag name="KSO_WM_UNIT_TYPE" val="q_h_i"/>
  <p:tag name="KSO_WM_UNIT_INDEX" val="1_2_2"/>
  <p:tag name="KSO_WM_UNIT_FILL_FORE_SCHEMECOLOR_INDEX" val="6"/>
  <p:tag name="KSO_WM_UNIT_FILL_TYPE" val="1"/>
  <p:tag name="KSO_WM_UNIT_TEXT_FILL_FORE_SCHEMECOLOR_INDEX" val="2"/>
  <p:tag name="KSO_WM_UNIT_TEXT_FILL_TYPE" val="1"/>
  <p:tag name="KSO_WM_UNIT_USESOURCEFORMAT_APPLY" val="1"/>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127_3*q_h_a*1_3_1"/>
  <p:tag name="KSO_WM_TEMPLATE_CATEGORY" val="diagram"/>
  <p:tag name="KSO_WM_TEMPLATE_INDEX" val="20200127"/>
  <p:tag name="KSO_WM_UNIT_LAYERLEVEL" val="1_1_1"/>
  <p:tag name="KSO_WM_TAG_VERSION" val="1.0"/>
  <p:tag name="KSO_WM_BEAUTIFY_FLAG" val="#wm#"/>
  <p:tag name="KSO_WM_UNIT_ISCONTENTSTITLE" val="0"/>
  <p:tag name="KSO_WM_UNIT_PRESET_TEXT" val="添加标题"/>
  <p:tag name="KSO_WM_UNIT_NOCLEAR" val="0"/>
  <p:tag name="KSO_WM_UNIT_VALUE" val="6"/>
  <p:tag name="KSO_WM_DIAGRAM_GROUP_CODE" val="q1-1"/>
  <p:tag name="KSO_WM_UNIT_TYPE" val="q_h_a"/>
  <p:tag name="KSO_WM_UNIT_INDEX" val="1_3_1"/>
  <p:tag name="KSO_WM_UNIT_TEXT_FILL_FORE_SCHEMECOLOR_INDEX" val="14"/>
  <p:tag name="KSO_WM_UNIT_TEXT_FILL_TYPE" val="1"/>
  <p:tag name="KSO_WM_UNIT_USESOURCEFORMAT_APPLY" val="1"/>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127_3*q_h_f*1_3_1"/>
  <p:tag name="KSO_WM_TEMPLATE_CATEGORY" val="diagram"/>
  <p:tag name="KSO_WM_TEMPLATE_INDEX" val="20200127"/>
  <p:tag name="KSO_WM_UNIT_LAYERLEVEL" val="1_1_1"/>
  <p:tag name="KSO_WM_TAG_VERSION" val="1.0"/>
  <p:tag name="KSO_WM_BEAUTIFY_FLAG" val="#wm#"/>
  <p:tag name="KSO_WM_UNIT_PRESET_TEXT" val="单击此处添加文本具体内容"/>
  <p:tag name="KSO_WM_UNIT_NOCLEAR" val="0"/>
  <p:tag name="KSO_WM_UNIT_VALUE" val="18"/>
  <p:tag name="KSO_WM_DIAGRAM_GROUP_CODE" val="q1-1"/>
  <p:tag name="KSO_WM_UNIT_TYPE" val="q_h_f"/>
  <p:tag name="KSO_WM_UNIT_INDEX" val="1_3_1"/>
  <p:tag name="KSO_WM_UNIT_TEXT_FILL_FORE_SCHEMECOLOR_INDEX" val="14"/>
  <p:tag name="KSO_WM_UNIT_TEXT_FILL_TYPE" val="1"/>
  <p:tag name="KSO_WM_UNIT_USESOURCEFORMAT_APPLY" val="1"/>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127_3*q_h_a*1_2_1"/>
  <p:tag name="KSO_WM_TEMPLATE_CATEGORY" val="diagram"/>
  <p:tag name="KSO_WM_TEMPLATE_INDEX" val="20200127"/>
  <p:tag name="KSO_WM_UNIT_LAYERLEVEL" val="1_1_1"/>
  <p:tag name="KSO_WM_TAG_VERSION" val="1.0"/>
  <p:tag name="KSO_WM_BEAUTIFY_FLAG" val="#wm#"/>
  <p:tag name="KSO_WM_UNIT_ISCONTENTSTITLE" val="0"/>
  <p:tag name="KSO_WM_UNIT_PRESET_TEXT" val="添加标题"/>
  <p:tag name="KSO_WM_UNIT_NOCLEAR" val="0"/>
  <p:tag name="KSO_WM_UNIT_VALUE" val="6"/>
  <p:tag name="KSO_WM_DIAGRAM_GROUP_CODE" val="q1-1"/>
  <p:tag name="KSO_WM_UNIT_TYPE" val="q_h_a"/>
  <p:tag name="KSO_WM_UNIT_INDEX" val="1_2_1"/>
  <p:tag name="KSO_WM_UNIT_TEXT_FILL_FORE_SCHEMECOLOR_INDEX" val="14"/>
  <p:tag name="KSO_WM_UNIT_TEXT_FILL_TYPE" val="1"/>
  <p:tag name="KSO_WM_UNIT_USESOURCEFORMAT_APPLY" val="1"/>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127_3*q_h_f*1_2_1"/>
  <p:tag name="KSO_WM_TEMPLATE_CATEGORY" val="diagram"/>
  <p:tag name="KSO_WM_TEMPLATE_INDEX" val="20200127"/>
  <p:tag name="KSO_WM_UNIT_LAYERLEVEL" val="1_1_1"/>
  <p:tag name="KSO_WM_TAG_VERSION" val="1.0"/>
  <p:tag name="KSO_WM_BEAUTIFY_FLAG" val="#wm#"/>
  <p:tag name="KSO_WM_UNIT_PRESET_TEXT" val="单击此处添加文本具体内容"/>
  <p:tag name="KSO_WM_UNIT_NOCLEAR" val="0"/>
  <p:tag name="KSO_WM_UNIT_VALUE" val="18"/>
  <p:tag name="KSO_WM_DIAGRAM_GROUP_CODE" val="q1-1"/>
  <p:tag name="KSO_WM_UNIT_TYPE" val="q_h_f"/>
  <p:tag name="KSO_WM_UNIT_INDEX" val="1_2_1"/>
  <p:tag name="KSO_WM_UNIT_TEXT_FILL_FORE_SCHEMECOLOR_INDEX" val="14"/>
  <p:tag name="KSO_WM_UNIT_TEXT_FILL_TYPE" val="1"/>
  <p:tag name="KSO_WM_UNIT_USESOURCEFORMAT_APPLY" val="1"/>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127_3*q_h_i*1_1_1"/>
  <p:tag name="KSO_WM_TEMPLATE_CATEGORY" val="diagram"/>
  <p:tag name="KSO_WM_TEMPLATE_INDEX" val="20200127"/>
  <p:tag name="KSO_WM_UNIT_LAYERLEVEL" val="1_1_1"/>
  <p:tag name="KSO_WM_TAG_VERSION" val="1.0"/>
  <p:tag name="KSO_WM_BEAUTIFY_FLAG" val="#wm#"/>
  <p:tag name="KSO_WM_DIAGRAM_GROUP_CODE" val="q1-1"/>
  <p:tag name="KSO_WM_UNIT_TYPE" val="q_h_i"/>
  <p:tag name="KSO_WM_UNIT_INDEX" val="1_1_1"/>
  <p:tag name="KSO_WM_UNIT_FILL_FORE_SCHEMECOLOR_INDEX" val="5"/>
  <p:tag name="KSO_WM_UNIT_FILL_TYPE" val="1"/>
  <p:tag name="KSO_WM_UNIT_LINE_FORE_SCHEMECOLOR_INDEX" val="14"/>
  <p:tag name="KSO_WM_UNIT_LINE_FILL_TYPE" val="2"/>
  <p:tag name="KSO_WM_UNIT_TEXT_FILL_FORE_SCHEMECOLOR_INDEX" val="13"/>
  <p:tag name="KSO_WM_UNIT_TEXT_FILL_TYPE" val="1"/>
  <p:tag name="KSO_WM_UNIT_USESOURCEFORMAT_APPLY"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188463_2*q_h_i*1_2_3"/>
  <p:tag name="KSO_WM_TEMPLATE_CATEGORY" val="diagram"/>
  <p:tag name="KSO_WM_TEMPLATE_INDEX" val="20188463"/>
  <p:tag name="KSO_WM_UNIT_LAYERLEVEL" val="1_1_1"/>
  <p:tag name="KSO_WM_TAG_VERSION" val="1.0"/>
  <p:tag name="KSO_WM_BEAUTIFY_FLAG" val="#wm#"/>
  <p:tag name="KSO_WM_DIAGRAM_GROUP_CODE" val="q1-1"/>
  <p:tag name="KSO_WM_UNIT_TYPE" val="q_h_i"/>
  <p:tag name="KSO_WM_UNIT_INDEX" val="1_2_3"/>
  <p:tag name="KSO_WM_UNIT_LINE_FORE_SCHEMECOLOR_INDEX" val="13"/>
  <p:tag name="KSO_WM_UNIT_LINE_FILL_TYPE" val="2"/>
  <p:tag name="KSO_WM_UNIT_TEXT_FILL_FORE_SCHEMECOLOR_INDEX" val="2"/>
  <p:tag name="KSO_WM_UNIT_TEXT_FILL_TYPE" val="1"/>
  <p:tag name="KSO_WM_UNIT_USESOURCEFORMAT_APPLY" val="1"/>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127_3*q_h_x*1_1_1"/>
  <p:tag name="KSO_WM_TEMPLATE_CATEGORY" val="diagram"/>
  <p:tag name="KSO_WM_TEMPLATE_INDEX" val="20200127"/>
  <p:tag name="KSO_WM_UNIT_LAYERLEVEL" val="1_1_1"/>
  <p:tag name="KSO_WM_TAG_VERSION" val="1.0"/>
  <p:tag name="KSO_WM_BEAUTIFY_FLAG" val="#wm#"/>
  <p:tag name="KSO_WM_UNIT_VALUE" val="101*110"/>
  <p:tag name="KSO_WM_DIAGRAM_GROUP_CODE" val="q1-1"/>
  <p:tag name="KSO_WM_UNIT_TYPE" val="q_h_x"/>
  <p:tag name="KSO_WM_UNIT_INDEX" val="1_1_1"/>
  <p:tag name="KSO_WM_UNIT_FILL_FORE_SCHEMECOLOR_INDEX" val="14"/>
  <p:tag name="KSO_WM_UNIT_FILL_TYPE" val="1"/>
  <p:tag name="KSO_WM_UNIT_TEXT_FILL_FORE_SCHEMECOLOR_INDEX" val="13"/>
  <p:tag name="KSO_WM_UNIT_TEXT_FILL_TYPE" val="1"/>
  <p:tag name="KSO_WM_UNIT_USESOURCEFORMAT_APPLY" val="1"/>
</p:tagLst>
</file>

<file path=ppt/tags/tag71.xml><?xml version="1.0" encoding="utf-8"?>
<p:tagLst xmlns:p="http://schemas.openxmlformats.org/presentationml/2006/main">
  <p:tag name="KSO_WM_UNIT_RELATE_UNITID" val="layout_q1"/>
  <p:tag name="KSO_WM_UNIT_NOCLEAR" val="0"/>
  <p:tag name="KSO_WM_UNIT_HIGHLIGHT" val="0"/>
  <p:tag name="KSO_WM_UNIT_COMPATIBLE" val="0"/>
  <p:tag name="KSO_WM_UNIT_DIAGRAM_ISNUMVISUAL" val="0"/>
  <p:tag name="KSO_WM_UNIT_DIAGRAM_ISREFERUNIT" val="0"/>
  <p:tag name="KSO_WM_UNIT_ID" val="diagram20200127_3*q_g*1_1"/>
  <p:tag name="KSO_WM_TEMPLATE_CATEGORY" val="diagram"/>
  <p:tag name="KSO_WM_TEMPLATE_INDEX" val="20200127"/>
  <p:tag name="KSO_WM_UNIT_LAYERLEVEL" val="1_1"/>
  <p:tag name="KSO_WM_TAG_VERSION" val="1.0"/>
  <p:tag name="KSO_WM_BEAUTIFY_FLAG" val="#wm#"/>
  <p:tag name="KSO_WM_UNIT_PRESET_TEXT" val="添加&#13;标题"/>
  <p:tag name="KSO_WM_UNIT_VALUE" val="10"/>
  <p:tag name="KSO_WM_DIAGRAM_GROUP_CODE" val="q1-1"/>
  <p:tag name="KSO_WM_UNIT_TYPE" val="q_g"/>
  <p:tag name="KSO_WM_UNIT_INDEX" val="1_1"/>
  <p:tag name="KSO_WM_UNIT_TEXT_FILL_FORE_SCHEMECOLOR_INDEX" val="13"/>
  <p:tag name="KSO_WM_UNIT_TEXT_FILL_TYPE" val="1"/>
  <p:tag name="KSO_WM_UNIT_USESOURCEFORMAT_APPLY" val="1"/>
</p:tagLst>
</file>

<file path=ppt/tags/tag72.xml><?xml version="1.0" encoding="utf-8"?>
<p:tagLst xmlns:p="http://schemas.openxmlformats.org/presentationml/2006/main">
  <p:tag name="KSO_WM_UNIT_ISCONTENTSTITLE" val="0"/>
  <p:tag name="KSO_WM_UNIT_PRESET_TEXT" val="单击此处添加标题"/>
  <p:tag name="KSO_WM_UNIT_NOCLEAR" val="0"/>
  <p:tag name="KSO_WM_UNIT_VALUE" val="14"/>
  <p:tag name="KSO_WM_UNIT_HIGHLIGHT" val="0"/>
  <p:tag name="KSO_WM_UNIT_COMPATIBLE" val="0"/>
  <p:tag name="KSO_WM_UNIT_DIAGRAM_ISNUMVISUAL" val="0"/>
  <p:tag name="KSO_WM_UNIT_DIAGRAM_ISREFERUNIT" val="0"/>
  <p:tag name="KSO_WM_DIAGRAM_GROUP_CODE" val="l1-2"/>
  <p:tag name="KSO_WM_UNIT_TYPE" val="a"/>
  <p:tag name="KSO_WM_UNIT_INDEX" val="1"/>
  <p:tag name="KSO_WM_UNIT_ID" val="custom20187308_13*a*1"/>
  <p:tag name="KSO_WM_TEMPLATE_CATEGORY" val="custom"/>
  <p:tag name="KSO_WM_TEMPLATE_INDEX" val="20187308"/>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73.xml><?xml version="1.0" encoding="utf-8"?>
<p:tagLst xmlns:p="http://schemas.openxmlformats.org/presentationml/2006/main">
  <p:tag name="KSO_WM_BEAUTIFY_FLAG" val="#wm#"/>
  <p:tag name="KSO_WM_TEMPLATE_CATEGORY" val="diagram"/>
  <p:tag name="KSO_WM_TEMPLATE_INDEX" val="20200127"/>
  <p:tag name="KSO_WM_SLIDE_ID" val="diagram20200127_3"/>
  <p:tag name="KSO_WM_TEMPLATE_SUBCATEGORY" val="0"/>
  <p:tag name="KSO_WM_SLIDE_ITEM_CNT" val="4"/>
  <p:tag name="KSO_WM_SLIDE_INDEX" val="3"/>
  <p:tag name="KSO_WM_TAG_VERSION" val="1.0"/>
  <p:tag name="KSO_WM_SLIDE_TYPE" val="text"/>
  <p:tag name="KSO_WM_SLIDE_SUBTYPE" val="diag"/>
  <p:tag name="KSO_WM_SLIDE_SIZE" val="652.439*308.927"/>
  <p:tag name="KSO_WM_SLIDE_POSITION" val="153.966*154.011"/>
  <p:tag name="KSO_WM_DIAGRAM_GROUP_CODE" val="q1-1"/>
  <p:tag name="KSO_WM_SLIDE_DIAGTYPE" val="q"/>
  <p:tag name="KSO_WM_SLIDE_LAYOUT" val="a_q"/>
  <p:tag name="KSO_WM_SLIDE_LAYOUT_CNT" val="1_1"/>
</p:tagLst>
</file>

<file path=ppt/tags/tag74.xml><?xml version="1.0" encoding="utf-8"?>
<p:tagLst xmlns:p="http://schemas.openxmlformats.org/presentationml/2006/main">
  <p:tag name="KSO_WM_UNIT_ISCONTENTSTITLE" val="0"/>
  <p:tag name="KSO_WM_UNIT_PRESET_TEXT" val="单击此处添加标题"/>
  <p:tag name="KSO_WM_UNIT_NOCLEAR" val="0"/>
  <p:tag name="KSO_WM_UNIT_VALUE" val="14"/>
  <p:tag name="KSO_WM_UNIT_HIGHLIGHT" val="0"/>
  <p:tag name="KSO_WM_UNIT_COMPATIBLE" val="0"/>
  <p:tag name="KSO_WM_UNIT_DIAGRAM_ISNUMVISUAL" val="0"/>
  <p:tag name="KSO_WM_UNIT_DIAGRAM_ISREFERUNIT" val="0"/>
  <p:tag name="KSO_WM_DIAGRAM_GROUP_CODE" val="l1-2"/>
  <p:tag name="KSO_WM_UNIT_TYPE" val="a"/>
  <p:tag name="KSO_WM_UNIT_INDEX" val="1"/>
  <p:tag name="KSO_WM_UNIT_ID" val="custom20187308_13*a*1"/>
  <p:tag name="KSO_WM_TEMPLATE_CATEGORY" val="custom"/>
  <p:tag name="KSO_WM_TEMPLATE_INDEX" val="20187308"/>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75.xml><?xml version="1.0" encoding="utf-8"?>
<p:tagLst xmlns:p="http://schemas.openxmlformats.org/presentationml/2006/main">
  <p:tag name="KSO_WM_UNIT_ISCONTENTSTITLE" val="0"/>
  <p:tag name="KSO_WM_UNIT_PRESET_TEXT" val="单击此处添加标题"/>
  <p:tag name="KSO_WM_UNIT_NOCLEAR" val="0"/>
  <p:tag name="KSO_WM_UNIT_VALUE" val="14"/>
  <p:tag name="KSO_WM_UNIT_HIGHLIGHT" val="0"/>
  <p:tag name="KSO_WM_UNIT_COMPATIBLE" val="0"/>
  <p:tag name="KSO_WM_UNIT_DIAGRAM_ISNUMVISUAL" val="0"/>
  <p:tag name="KSO_WM_UNIT_DIAGRAM_ISREFERUNIT" val="0"/>
  <p:tag name="KSO_WM_DIAGRAM_GROUP_CODE" val="l1-2"/>
  <p:tag name="KSO_WM_UNIT_TYPE" val="a"/>
  <p:tag name="KSO_WM_UNIT_INDEX" val="1"/>
  <p:tag name="KSO_WM_UNIT_ID" val="custom20187308_13*a*1"/>
  <p:tag name="KSO_WM_TEMPLATE_CATEGORY" val="custom"/>
  <p:tag name="KSO_WM_TEMPLATE_INDEX" val="20187308"/>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76.xml><?xml version="1.0" encoding="utf-8"?>
<p:tagLst xmlns:p="http://schemas.openxmlformats.org/presentationml/2006/main">
  <p:tag name="KSO_WM_UNIT_ISCONTENTSTITLE" val="0"/>
  <p:tag name="KSO_WM_UNIT_PRESET_TEXT" val="单击此处添加标题"/>
  <p:tag name="KSO_WM_UNIT_NOCLEAR" val="0"/>
  <p:tag name="KSO_WM_UNIT_VALUE" val="14"/>
  <p:tag name="KSO_WM_UNIT_HIGHLIGHT" val="0"/>
  <p:tag name="KSO_WM_UNIT_COMPATIBLE" val="0"/>
  <p:tag name="KSO_WM_UNIT_DIAGRAM_ISNUMVISUAL" val="0"/>
  <p:tag name="KSO_WM_UNIT_DIAGRAM_ISREFERUNIT" val="0"/>
  <p:tag name="KSO_WM_DIAGRAM_GROUP_CODE" val="l1-2"/>
  <p:tag name="KSO_WM_UNIT_TYPE" val="a"/>
  <p:tag name="KSO_WM_UNIT_INDEX" val="1"/>
  <p:tag name="KSO_WM_UNIT_ID" val="custom20187308_13*a*1"/>
  <p:tag name="KSO_WM_TEMPLATE_CATEGORY" val="custom"/>
  <p:tag name="KSO_WM_TEMPLATE_INDEX" val="20187308"/>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77.xml><?xml version="1.0" encoding="utf-8"?>
<p:tagLst xmlns:p="http://schemas.openxmlformats.org/presentationml/2006/main">
  <p:tag name="KSO_WM_UNIT_ISCONTENTSTITLE" val="0"/>
  <p:tag name="KSO_WM_UNIT_PRESET_TEXT" val="单击此处添加标题"/>
  <p:tag name="KSO_WM_UNIT_NOCLEAR" val="0"/>
  <p:tag name="KSO_WM_UNIT_VALUE" val="14"/>
  <p:tag name="KSO_WM_UNIT_HIGHLIGHT" val="0"/>
  <p:tag name="KSO_WM_UNIT_COMPATIBLE" val="0"/>
  <p:tag name="KSO_WM_UNIT_DIAGRAM_ISNUMVISUAL" val="0"/>
  <p:tag name="KSO_WM_UNIT_DIAGRAM_ISREFERUNIT" val="0"/>
  <p:tag name="KSO_WM_DIAGRAM_GROUP_CODE" val="l1-2"/>
  <p:tag name="KSO_WM_UNIT_TYPE" val="a"/>
  <p:tag name="KSO_WM_UNIT_INDEX" val="1"/>
  <p:tag name="KSO_WM_UNIT_ID" val="custom20187308_13*a*1"/>
  <p:tag name="KSO_WM_TEMPLATE_CATEGORY" val="custom"/>
  <p:tag name="KSO_WM_TEMPLATE_INDEX" val="20187308"/>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78.xml><?xml version="1.0" encoding="utf-8"?>
<p:tagLst xmlns:p="http://schemas.openxmlformats.org/presentationml/2006/main">
  <p:tag name="KSO_WM_UNIT_ISCONTENTSTITLE" val="0"/>
  <p:tag name="KSO_WM_UNIT_PRESET_TEXT" val="单击此处添加标题"/>
  <p:tag name="KSO_WM_UNIT_NOCLEAR" val="0"/>
  <p:tag name="KSO_WM_UNIT_VALUE" val="14"/>
  <p:tag name="KSO_WM_UNIT_HIGHLIGHT" val="0"/>
  <p:tag name="KSO_WM_UNIT_COMPATIBLE" val="0"/>
  <p:tag name="KSO_WM_UNIT_DIAGRAM_ISNUMVISUAL" val="0"/>
  <p:tag name="KSO_WM_UNIT_DIAGRAM_ISREFERUNIT" val="0"/>
  <p:tag name="KSO_WM_DIAGRAM_GROUP_CODE" val="l1-2"/>
  <p:tag name="KSO_WM_UNIT_TYPE" val="a"/>
  <p:tag name="KSO_WM_UNIT_INDEX" val="1"/>
  <p:tag name="KSO_WM_UNIT_ID" val="custom20187308_13*a*1"/>
  <p:tag name="KSO_WM_TEMPLATE_CATEGORY" val="custom"/>
  <p:tag name="KSO_WM_TEMPLATE_INDEX" val="20187308"/>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79.xml><?xml version="1.0" encoding="utf-8"?>
<p:tagLst xmlns:p="http://schemas.openxmlformats.org/presentationml/2006/main">
  <p:tag name="KSO_WM_UNIT_ISCONTENTSTITLE" val="0"/>
  <p:tag name="KSO_WM_UNIT_PRESET_TEXT" val="单击此处添加标题"/>
  <p:tag name="KSO_WM_UNIT_NOCLEAR" val="0"/>
  <p:tag name="KSO_WM_UNIT_VALUE" val="14"/>
  <p:tag name="KSO_WM_UNIT_HIGHLIGHT" val="0"/>
  <p:tag name="KSO_WM_UNIT_COMPATIBLE" val="0"/>
  <p:tag name="KSO_WM_UNIT_DIAGRAM_ISNUMVISUAL" val="0"/>
  <p:tag name="KSO_WM_UNIT_DIAGRAM_ISREFERUNIT" val="0"/>
  <p:tag name="KSO_WM_DIAGRAM_GROUP_CODE" val="l1-2"/>
  <p:tag name="KSO_WM_UNIT_TYPE" val="a"/>
  <p:tag name="KSO_WM_UNIT_INDEX" val="1"/>
  <p:tag name="KSO_WM_UNIT_ID" val="custom20187308_13*a*1"/>
  <p:tag name="KSO_WM_TEMPLATE_CATEGORY" val="custom"/>
  <p:tag name="KSO_WM_TEMPLATE_INDEX" val="20187308"/>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188463_2*q_h_x*1_4_1"/>
  <p:tag name="KSO_WM_TEMPLATE_CATEGORY" val="diagram"/>
  <p:tag name="KSO_WM_TEMPLATE_INDEX" val="20188463"/>
  <p:tag name="KSO_WM_UNIT_LAYERLEVEL" val="1_1_1"/>
  <p:tag name="KSO_WM_TAG_VERSION" val="1.0"/>
  <p:tag name="KSO_WM_BEAUTIFY_FLAG" val="#wm#"/>
  <p:tag name="KSO_WM_UNIT_COLOR_SCHEME_SHAPE_ID" val="43"/>
  <p:tag name="KSO_WM_UNIT_COLOR_SCHEME_PARENT_PAGE" val="0_3"/>
  <p:tag name="KSO_WM_UNIT_VALUE" val="95*87"/>
  <p:tag name="KSO_WM_DIAGRAM_GROUP_CODE" val="q1-1"/>
  <p:tag name="KSO_WM_UNIT_TYPE" val="q_h_x"/>
  <p:tag name="KSO_WM_UNIT_INDEX" val="1_4_1"/>
  <p:tag name="KSO_WM_UNIT_FILL_FORE_SCHEMECOLOR_INDEX" val="14"/>
  <p:tag name="KSO_WM_UNIT_FILL_TYPE" val="1"/>
  <p:tag name="KSO_WM_UNIT_TEXT_FILL_FORE_SCHEMECOLOR_INDEX" val="2"/>
  <p:tag name="KSO_WM_UNIT_TEXT_FILL_TYPE" val="1"/>
  <p:tag name="KSO_WM_UNIT_USESOURCEFORMAT_APPLY" val="1"/>
</p:tagLst>
</file>

<file path=ppt/tags/tag80.xml><?xml version="1.0" encoding="utf-8"?>
<p:tagLst xmlns:p="http://schemas.openxmlformats.org/presentationml/2006/main">
  <p:tag name="KSO_WM_UNIT_ISCONTENTSTITLE" val="0"/>
  <p:tag name="KSO_WM_UNIT_PRESET_TEXT" val="单击此处添加标题"/>
  <p:tag name="KSO_WM_UNIT_NOCLEAR" val="0"/>
  <p:tag name="KSO_WM_UNIT_VALUE" val="14"/>
  <p:tag name="KSO_WM_UNIT_HIGHLIGHT" val="0"/>
  <p:tag name="KSO_WM_UNIT_COMPATIBLE" val="0"/>
  <p:tag name="KSO_WM_UNIT_DIAGRAM_ISNUMVISUAL" val="0"/>
  <p:tag name="KSO_WM_UNIT_DIAGRAM_ISREFERUNIT" val="0"/>
  <p:tag name="KSO_WM_DIAGRAM_GROUP_CODE" val="l1-2"/>
  <p:tag name="KSO_WM_UNIT_TYPE" val="a"/>
  <p:tag name="KSO_WM_UNIT_INDEX" val="1"/>
  <p:tag name="KSO_WM_UNIT_ID" val="custom20187308_13*a*1"/>
  <p:tag name="KSO_WM_TEMPLATE_CATEGORY" val="custom"/>
  <p:tag name="KSO_WM_TEMPLATE_INDEX" val="20187308"/>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81.xml><?xml version="1.0" encoding="utf-8"?>
<p:tagLst xmlns:p="http://schemas.openxmlformats.org/presentationml/2006/main">
  <p:tag name="KSO_WM_UNIT_ISCONTENTSTITLE" val="0"/>
  <p:tag name="KSO_WM_UNIT_PRESET_TEXT" val="单击此处添加标题"/>
  <p:tag name="KSO_WM_UNIT_NOCLEAR" val="0"/>
  <p:tag name="KSO_WM_UNIT_VALUE" val="14"/>
  <p:tag name="KSO_WM_UNIT_HIGHLIGHT" val="0"/>
  <p:tag name="KSO_WM_UNIT_COMPATIBLE" val="0"/>
  <p:tag name="KSO_WM_UNIT_DIAGRAM_ISNUMVISUAL" val="0"/>
  <p:tag name="KSO_WM_UNIT_DIAGRAM_ISREFERUNIT" val="0"/>
  <p:tag name="KSO_WM_DIAGRAM_GROUP_CODE" val="l1-2"/>
  <p:tag name="KSO_WM_UNIT_TYPE" val="a"/>
  <p:tag name="KSO_WM_UNIT_INDEX" val="1"/>
  <p:tag name="KSO_WM_UNIT_ID" val="custom20187308_13*a*1"/>
  <p:tag name="KSO_WM_TEMPLATE_CATEGORY" val="custom"/>
  <p:tag name="KSO_WM_TEMPLATE_INDEX" val="20187308"/>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82.xml><?xml version="1.0" encoding="utf-8"?>
<p:tagLst xmlns:p="http://schemas.openxmlformats.org/presentationml/2006/main">
  <p:tag name="KSO_WM_UNIT_ISCONTENTSTITLE" val="0"/>
  <p:tag name="KSO_WM_UNIT_PRESET_TEXT" val="单击此处添加标题"/>
  <p:tag name="KSO_WM_UNIT_NOCLEAR" val="0"/>
  <p:tag name="KSO_WM_UNIT_VALUE" val="14"/>
  <p:tag name="KSO_WM_UNIT_HIGHLIGHT" val="0"/>
  <p:tag name="KSO_WM_UNIT_COMPATIBLE" val="0"/>
  <p:tag name="KSO_WM_UNIT_DIAGRAM_ISNUMVISUAL" val="0"/>
  <p:tag name="KSO_WM_UNIT_DIAGRAM_ISREFERUNIT" val="0"/>
  <p:tag name="KSO_WM_DIAGRAM_GROUP_CODE" val="l1-2"/>
  <p:tag name="KSO_WM_UNIT_TYPE" val="a"/>
  <p:tag name="KSO_WM_UNIT_INDEX" val="1"/>
  <p:tag name="KSO_WM_UNIT_ID" val="custom20187308_13*a*1"/>
  <p:tag name="KSO_WM_TEMPLATE_CATEGORY" val="custom"/>
  <p:tag name="KSO_WM_TEMPLATE_INDEX" val="20187308"/>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83.xml><?xml version="1.0" encoding="utf-8"?>
<p:tagLst xmlns:p="http://schemas.openxmlformats.org/presentationml/2006/main">
  <p:tag name="KSO_WM_UNIT_ISCONTENTSTITLE" val="0"/>
  <p:tag name="KSO_WM_UNIT_PRESET_TEXT" val="单击此处添加标题"/>
  <p:tag name="KSO_WM_UNIT_NOCLEAR" val="0"/>
  <p:tag name="KSO_WM_UNIT_VALUE" val="14"/>
  <p:tag name="KSO_WM_UNIT_HIGHLIGHT" val="0"/>
  <p:tag name="KSO_WM_UNIT_COMPATIBLE" val="0"/>
  <p:tag name="KSO_WM_UNIT_DIAGRAM_ISNUMVISUAL" val="0"/>
  <p:tag name="KSO_WM_UNIT_DIAGRAM_ISREFERUNIT" val="0"/>
  <p:tag name="KSO_WM_DIAGRAM_GROUP_CODE" val="l1-2"/>
  <p:tag name="KSO_WM_UNIT_TYPE" val="a"/>
  <p:tag name="KSO_WM_UNIT_INDEX" val="1"/>
  <p:tag name="KSO_WM_UNIT_ID" val="custom20187308_13*a*1"/>
  <p:tag name="KSO_WM_TEMPLATE_CATEGORY" val="custom"/>
  <p:tag name="KSO_WM_TEMPLATE_INDEX" val="20187308"/>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84.xml><?xml version="1.0" encoding="utf-8"?>
<p:tagLst xmlns:p="http://schemas.openxmlformats.org/presentationml/2006/main">
  <p:tag name="KSO_WM_UNIT_ISCONTENTSTITLE" val="0"/>
  <p:tag name="KSO_WM_UNIT_PRESET_TEXT" val="单击此处添加标题"/>
  <p:tag name="KSO_WM_UNIT_NOCLEAR" val="0"/>
  <p:tag name="KSO_WM_UNIT_VALUE" val="14"/>
  <p:tag name="KSO_WM_UNIT_HIGHLIGHT" val="0"/>
  <p:tag name="KSO_WM_UNIT_COMPATIBLE" val="0"/>
  <p:tag name="KSO_WM_UNIT_DIAGRAM_ISNUMVISUAL" val="0"/>
  <p:tag name="KSO_WM_UNIT_DIAGRAM_ISREFERUNIT" val="0"/>
  <p:tag name="KSO_WM_DIAGRAM_GROUP_CODE" val="l1-2"/>
  <p:tag name="KSO_WM_UNIT_TYPE" val="a"/>
  <p:tag name="KSO_WM_UNIT_INDEX" val="1"/>
  <p:tag name="KSO_WM_UNIT_ID" val="custom20187308_13*a*1"/>
  <p:tag name="KSO_WM_TEMPLATE_CATEGORY" val="custom"/>
  <p:tag name="KSO_WM_TEMPLATE_INDEX" val="20187308"/>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85.xml><?xml version="1.0" encoding="utf-8"?>
<p:tagLst xmlns:p="http://schemas.openxmlformats.org/presentationml/2006/main">
  <p:tag name="KSO_WM_UNIT_ISCONTENTSTITLE" val="0"/>
  <p:tag name="KSO_WM_UNIT_PRESET_TEXT" val="单击此处添加标题"/>
  <p:tag name="KSO_WM_UNIT_NOCLEAR" val="0"/>
  <p:tag name="KSO_WM_UNIT_VALUE" val="14"/>
  <p:tag name="KSO_WM_UNIT_HIGHLIGHT" val="0"/>
  <p:tag name="KSO_WM_UNIT_COMPATIBLE" val="0"/>
  <p:tag name="KSO_WM_UNIT_DIAGRAM_ISNUMVISUAL" val="0"/>
  <p:tag name="KSO_WM_UNIT_DIAGRAM_ISREFERUNIT" val="0"/>
  <p:tag name="KSO_WM_DIAGRAM_GROUP_CODE" val="l1-2"/>
  <p:tag name="KSO_WM_UNIT_TYPE" val="a"/>
  <p:tag name="KSO_WM_UNIT_INDEX" val="1"/>
  <p:tag name="KSO_WM_UNIT_ID" val="custom20187308_13*a*1"/>
  <p:tag name="KSO_WM_TEMPLATE_CATEGORY" val="custom"/>
  <p:tag name="KSO_WM_TEMPLATE_INDEX" val="20187308"/>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86.xml><?xml version="1.0" encoding="utf-8"?>
<p:tagLst xmlns:p="http://schemas.openxmlformats.org/presentationml/2006/main">
  <p:tag name="KSO_WM_UNIT_ISCONTENTSTITLE" val="0"/>
  <p:tag name="KSO_WM_UNIT_PRESET_TEXT" val="单击此处添加标题"/>
  <p:tag name="KSO_WM_UNIT_NOCLEAR" val="0"/>
  <p:tag name="KSO_WM_UNIT_VALUE" val="14"/>
  <p:tag name="KSO_WM_UNIT_HIGHLIGHT" val="0"/>
  <p:tag name="KSO_WM_UNIT_COMPATIBLE" val="0"/>
  <p:tag name="KSO_WM_UNIT_DIAGRAM_ISNUMVISUAL" val="0"/>
  <p:tag name="KSO_WM_UNIT_DIAGRAM_ISREFERUNIT" val="0"/>
  <p:tag name="KSO_WM_DIAGRAM_GROUP_CODE" val="l1-2"/>
  <p:tag name="KSO_WM_UNIT_TYPE" val="a"/>
  <p:tag name="KSO_WM_UNIT_INDEX" val="1"/>
  <p:tag name="KSO_WM_UNIT_ID" val="custom20187308_13*a*1"/>
  <p:tag name="KSO_WM_TEMPLATE_CATEGORY" val="custom"/>
  <p:tag name="KSO_WM_TEMPLATE_INDEX" val="20187308"/>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87.xml><?xml version="1.0" encoding="utf-8"?>
<p:tagLst xmlns:p="http://schemas.openxmlformats.org/presentationml/2006/main">
  <p:tag name="KSO_WM_UNIT_ISCONTENTSTITLE" val="0"/>
  <p:tag name="KSO_WM_UNIT_PRESET_TEXT" val="单击此处添加标题"/>
  <p:tag name="KSO_WM_UNIT_NOCLEAR" val="0"/>
  <p:tag name="KSO_WM_UNIT_VALUE" val="14"/>
  <p:tag name="KSO_WM_UNIT_HIGHLIGHT" val="0"/>
  <p:tag name="KSO_WM_UNIT_COMPATIBLE" val="0"/>
  <p:tag name="KSO_WM_UNIT_DIAGRAM_ISNUMVISUAL" val="0"/>
  <p:tag name="KSO_WM_UNIT_DIAGRAM_ISREFERUNIT" val="0"/>
  <p:tag name="KSO_WM_DIAGRAM_GROUP_CODE" val="l1-2"/>
  <p:tag name="KSO_WM_UNIT_TYPE" val="a"/>
  <p:tag name="KSO_WM_UNIT_INDEX" val="1"/>
  <p:tag name="KSO_WM_UNIT_ID" val="custom20187308_13*a*1"/>
  <p:tag name="KSO_WM_TEMPLATE_CATEGORY" val="custom"/>
  <p:tag name="KSO_WM_TEMPLATE_INDEX" val="20187308"/>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88.xml><?xml version="1.0" encoding="utf-8"?>
<p:tagLst xmlns:p="http://schemas.openxmlformats.org/presentationml/2006/main">
  <p:tag name="KSO_WM_UNIT_ISCONTENTSTITLE" val="0"/>
  <p:tag name="KSO_WM_UNIT_PRESET_TEXT" val="单击此处添加标题"/>
  <p:tag name="KSO_WM_UNIT_NOCLEAR" val="0"/>
  <p:tag name="KSO_WM_UNIT_VALUE" val="14"/>
  <p:tag name="KSO_WM_UNIT_HIGHLIGHT" val="0"/>
  <p:tag name="KSO_WM_UNIT_COMPATIBLE" val="0"/>
  <p:tag name="KSO_WM_UNIT_DIAGRAM_ISNUMVISUAL" val="0"/>
  <p:tag name="KSO_WM_UNIT_DIAGRAM_ISREFERUNIT" val="0"/>
  <p:tag name="KSO_WM_DIAGRAM_GROUP_CODE" val="l1-2"/>
  <p:tag name="KSO_WM_UNIT_TYPE" val="a"/>
  <p:tag name="KSO_WM_UNIT_INDEX" val="1"/>
  <p:tag name="KSO_WM_UNIT_ID" val="custom20187308_13*a*1"/>
  <p:tag name="KSO_WM_TEMPLATE_CATEGORY" val="custom"/>
  <p:tag name="KSO_WM_TEMPLATE_INDEX" val="20187308"/>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1118_1*i*8"/>
  <p:tag name="KSO_WM_TEMPLATE_CATEGORY" val="diagram"/>
  <p:tag name="KSO_WM_TEMPLATE_INDEX" val="20201118"/>
  <p:tag name="KSO_WM_UNIT_LAYERLEVEL" val="1"/>
  <p:tag name="KSO_WM_TAG_VERSION" val="1.0"/>
  <p:tag name="KSO_WM_BEAUTIFY_FLAG" val="#wm#"/>
</p:tagLst>
</file>

<file path=ppt/tags/tag9.xml><?xml version="1.0" encoding="utf-8"?>
<p:tagLst xmlns:p="http://schemas.openxmlformats.org/presentationml/2006/main">
  <p:tag name="KSO_WM_TAG_VERSION" val="1.0"/>
  <p:tag name="KSO_WM_TEMPLATE_CATEGORY" val="diagram"/>
  <p:tag name="KSO_WM_TEMPLATE_INDEX" val="20188463"/>
  <p:tag name="KSO_WM_UNIT_ID" val="diagram20188463_2*q_h_x*1_2_1"/>
  <p:tag name="KSO_WM_UNIT_LAYERLEVEL" val="1_1_1"/>
  <p:tag name="KSO_WM_BEAUTIFY_FLAG" val="#wm#"/>
  <p:tag name="KSO_WM_UNIT_HIGHLIGHT" val="0"/>
  <p:tag name="KSO_WM_UNIT_COMPATIBLE" val="0"/>
  <p:tag name="KSO_WM_UNIT_DIAGRAM_ISNUMVISUAL" val="0"/>
  <p:tag name="KSO_WM_UNIT_DIAGRAM_ISREFERUNIT" val="0"/>
  <p:tag name="KSO_WM_UNIT_COLOR_SCHEME_SHAPE_ID" val="12"/>
  <p:tag name="KSO_WM_UNIT_COLOR_SCHEME_PARENT_PAGE" val="0_3"/>
  <p:tag name="KSO_WM_UNIT_VALUE" val="99*92"/>
  <p:tag name="KSO_WM_DIAGRAM_GROUP_CODE" val="q1-1"/>
  <p:tag name="KSO_WM_UNIT_TYPE" val="q_h_x"/>
  <p:tag name="KSO_WM_UNIT_INDEX" val="1_2_1"/>
  <p:tag name="KSO_WM_UNIT_FILL_FORE_SCHEMECOLOR_INDEX" val="14"/>
  <p:tag name="KSO_WM_UNIT_FILL_TYPE" val="1"/>
  <p:tag name="KSO_WM_UNIT_TEXT_FILL_FORE_SCHEMECOLOR_INDEX" val="13"/>
  <p:tag name="KSO_WM_UNIT_TEXT_FILL_TYPE" val="1"/>
  <p:tag name="KSO_WM_UNIT_USESOURCEFORMAT_APPLY" val="1"/>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1118_1*i*7"/>
  <p:tag name="KSO_WM_TEMPLATE_CATEGORY" val="diagram"/>
  <p:tag name="KSO_WM_TEMPLATE_INDEX" val="20201118"/>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1118_1*i*6"/>
  <p:tag name="KSO_WM_TEMPLATE_CATEGORY" val="diagram"/>
  <p:tag name="KSO_WM_TEMPLATE_INDEX" val="20201118"/>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1118_1*i*2"/>
  <p:tag name="KSO_WM_TEMPLATE_CATEGORY" val="diagram"/>
  <p:tag name="KSO_WM_TEMPLATE_INDEX" val="20201118"/>
  <p:tag name="KSO_WM_UNIT_LAYERLEVEL" val="1"/>
  <p:tag name="KSO_WM_TAG_VERSION" val="1.0"/>
  <p:tag name="KSO_WM_BEAUTIFY_FLAG" val="#wm#"/>
</p:tagLst>
</file>

<file path=ppt/tags/tag93.xml><?xml version="1.0" encoding="utf-8"?>
<p:tagLst xmlns:p="http://schemas.openxmlformats.org/presentationml/2006/main">
  <p:tag name="KSO_WM_UNIT_ISCONTENTSTITLE" val="0"/>
  <p:tag name="KSO_WM_UNIT_PRESET_TEXT" val="输入标题"/>
  <p:tag name="KSO_WM_UNIT_NOCLEAR" val="0"/>
  <p:tag name="KSO_WM_UNIT_SHOW_EDIT_AREA_INDICATION" val="1"/>
  <p:tag name="KSO_WM_UNIT_VALUE" val="7"/>
  <p:tag name="KSO_WM_UNIT_HIGHLIGHT" val="0"/>
  <p:tag name="KSO_WM_UNIT_COMPATIBLE" val="0"/>
  <p:tag name="KSO_WM_UNIT_DIAGRAM_ISNUMVISUAL" val="0"/>
  <p:tag name="KSO_WM_UNIT_DIAGRAM_ISREFERUNIT" val="0"/>
  <p:tag name="KSO_WM_UNIT_TYPE" val="h_a"/>
  <p:tag name="KSO_WM_UNIT_INDEX" val="1_1"/>
  <p:tag name="KSO_WM_UNIT_ID" val="diagram20201118_1*h_a*1_1"/>
  <p:tag name="KSO_WM_TEMPLATE_CATEGORY" val="diagram"/>
  <p:tag name="KSO_WM_TEMPLATE_INDEX" val="20201118"/>
  <p:tag name="KSO_WM_UNIT_LAYERLEVEL" val="1_1"/>
  <p:tag name="KSO_WM_TAG_VERSION" val="1.0"/>
  <p:tag name="KSO_WM_BEAUTIFY_FLAG" val="#wm#"/>
</p:tagLst>
</file>

<file path=ppt/tags/tag94.xml><?xml version="1.0" encoding="utf-8"?>
<p:tagLst xmlns:p="http://schemas.openxmlformats.org/presentationml/2006/main">
  <p:tag name="KSO_WM_UNIT_PRESET_TEXT" val="点击输入正文"/>
  <p:tag name="KSO_WM_UNIT_NOCLEAR" val="0"/>
  <p:tag name="KSO_WM_UNIT_SHOW_EDIT_AREA_INDICATION" val="1"/>
  <p:tag name="KSO_WM_UNIT_VALUE" val="34"/>
  <p:tag name="KSO_WM_UNIT_HIGHLIGHT" val="0"/>
  <p:tag name="KSO_WM_UNIT_COMPATIBLE" val="0"/>
  <p:tag name="KSO_WM_UNIT_DIAGRAM_ISNUMVISUAL" val="0"/>
  <p:tag name="KSO_WM_UNIT_DIAGRAM_ISREFERUNIT" val="0"/>
  <p:tag name="KSO_WM_UNIT_TYPE" val="h_f"/>
  <p:tag name="KSO_WM_UNIT_INDEX" val="1_1"/>
  <p:tag name="KSO_WM_UNIT_ID" val="diagram20201118_1*h_f*1_1"/>
  <p:tag name="KSO_WM_TEMPLATE_CATEGORY" val="diagram"/>
  <p:tag name="KSO_WM_TEMPLATE_INDEX" val="20201118"/>
  <p:tag name="KSO_WM_UNIT_LAYERLEVEL" val="1_1"/>
  <p:tag name="KSO_WM_TAG_VERSION" val="1.0"/>
  <p:tag name="KSO_WM_BEAUTIFY_FLAG" val="#wm#"/>
</p:tagLst>
</file>

<file path=ppt/tags/tag95.xml><?xml version="1.0" encoding="utf-8"?>
<p:tagLst xmlns:p="http://schemas.openxmlformats.org/presentationml/2006/main">
  <p:tag name="KSO_WM_UNIT_ISCONTENTSTITLE" val="0"/>
  <p:tag name="KSO_WM_UNIT_PRESET_TEXT" val="输入标题"/>
  <p:tag name="KSO_WM_UNIT_NOCLEAR" val="0"/>
  <p:tag name="KSO_WM_UNIT_SHOW_EDIT_AREA_INDICATION" val="1"/>
  <p:tag name="KSO_WM_UNIT_VALUE" val="7"/>
  <p:tag name="KSO_WM_UNIT_HIGHLIGHT" val="0"/>
  <p:tag name="KSO_WM_UNIT_COMPATIBLE" val="0"/>
  <p:tag name="KSO_WM_UNIT_DIAGRAM_ISNUMVISUAL" val="0"/>
  <p:tag name="KSO_WM_UNIT_DIAGRAM_ISREFERUNIT" val="0"/>
  <p:tag name="KSO_WM_UNIT_TYPE" val="h_a"/>
  <p:tag name="KSO_WM_UNIT_INDEX" val="2_1"/>
  <p:tag name="KSO_WM_UNIT_ID" val="diagram20201118_1*h_a*2_1"/>
  <p:tag name="KSO_WM_TEMPLATE_CATEGORY" val="diagram"/>
  <p:tag name="KSO_WM_TEMPLATE_INDEX" val="20201118"/>
  <p:tag name="KSO_WM_UNIT_LAYERLEVEL" val="1_1"/>
  <p:tag name="KSO_WM_TAG_VERSION" val="1.0"/>
  <p:tag name="KSO_WM_BEAUTIFY_FLAG" val="#wm#"/>
</p:tagLst>
</file>

<file path=ppt/tags/tag96.xml><?xml version="1.0" encoding="utf-8"?>
<p:tagLst xmlns:p="http://schemas.openxmlformats.org/presentationml/2006/main">
  <p:tag name="KSO_WM_UNIT_PRESET_TEXT" val="点击输入正文"/>
  <p:tag name="KSO_WM_UNIT_NOCLEAR" val="0"/>
  <p:tag name="KSO_WM_UNIT_SHOW_EDIT_AREA_INDICATION" val="1"/>
  <p:tag name="KSO_WM_UNIT_VALUE" val="34"/>
  <p:tag name="KSO_WM_UNIT_HIGHLIGHT" val="0"/>
  <p:tag name="KSO_WM_UNIT_COMPATIBLE" val="0"/>
  <p:tag name="KSO_WM_UNIT_DIAGRAM_ISNUMVISUAL" val="0"/>
  <p:tag name="KSO_WM_UNIT_DIAGRAM_ISREFERUNIT" val="0"/>
  <p:tag name="KSO_WM_UNIT_TYPE" val="h_f"/>
  <p:tag name="KSO_WM_UNIT_INDEX" val="2_1"/>
  <p:tag name="KSO_WM_UNIT_ID" val="diagram20201118_1*h_f*2_1"/>
  <p:tag name="KSO_WM_TEMPLATE_CATEGORY" val="diagram"/>
  <p:tag name="KSO_WM_TEMPLATE_INDEX" val="20201118"/>
  <p:tag name="KSO_WM_UNIT_LAYERLEVEL" val="1_1"/>
  <p:tag name="KSO_WM_TAG_VERSION" val="1.0"/>
  <p:tag name="KSO_WM_BEAUTIFY_FLAG" val="#wm#"/>
</p:tagLst>
</file>

<file path=ppt/tags/tag97.xml><?xml version="1.0" encoding="utf-8"?>
<p:tagLst xmlns:p="http://schemas.openxmlformats.org/presentationml/2006/main">
  <p:tag name="KSO_WM_UNIT_ISCONTENTSTITLE" val="0"/>
  <p:tag name="KSO_WM_UNIT_PRESET_TEXT" val="输入标题"/>
  <p:tag name="KSO_WM_UNIT_NOCLEAR" val="0"/>
  <p:tag name="KSO_WM_UNIT_SHOW_EDIT_AREA_INDICATION" val="1"/>
  <p:tag name="KSO_WM_UNIT_VALUE" val="7"/>
  <p:tag name="KSO_WM_UNIT_HIGHLIGHT" val="0"/>
  <p:tag name="KSO_WM_UNIT_COMPATIBLE" val="0"/>
  <p:tag name="KSO_WM_UNIT_DIAGRAM_ISNUMVISUAL" val="0"/>
  <p:tag name="KSO_WM_UNIT_DIAGRAM_ISREFERUNIT" val="0"/>
  <p:tag name="KSO_WM_UNIT_TYPE" val="h_a"/>
  <p:tag name="KSO_WM_UNIT_INDEX" val="3_1"/>
  <p:tag name="KSO_WM_UNIT_ID" val="diagram20201118_1*h_a*3_1"/>
  <p:tag name="KSO_WM_TEMPLATE_CATEGORY" val="diagram"/>
  <p:tag name="KSO_WM_TEMPLATE_INDEX" val="20201118"/>
  <p:tag name="KSO_WM_UNIT_LAYERLEVEL" val="1_1"/>
  <p:tag name="KSO_WM_TAG_VERSION" val="1.0"/>
  <p:tag name="KSO_WM_BEAUTIFY_FLAG" val="#wm#"/>
</p:tagLst>
</file>

<file path=ppt/tags/tag98.xml><?xml version="1.0" encoding="utf-8"?>
<p:tagLst xmlns:p="http://schemas.openxmlformats.org/presentationml/2006/main">
  <p:tag name="KSO_WM_UNIT_PRESET_TEXT" val="点击输入正文"/>
  <p:tag name="KSO_WM_UNIT_NOCLEAR" val="0"/>
  <p:tag name="KSO_WM_UNIT_SHOW_EDIT_AREA_INDICATION" val="1"/>
  <p:tag name="KSO_WM_UNIT_VALUE" val="34"/>
  <p:tag name="KSO_WM_UNIT_HIGHLIGHT" val="0"/>
  <p:tag name="KSO_WM_UNIT_COMPATIBLE" val="0"/>
  <p:tag name="KSO_WM_UNIT_DIAGRAM_ISNUMVISUAL" val="0"/>
  <p:tag name="KSO_WM_UNIT_DIAGRAM_ISREFERUNIT" val="0"/>
  <p:tag name="KSO_WM_UNIT_TYPE" val="h_f"/>
  <p:tag name="KSO_WM_UNIT_INDEX" val="3_1"/>
  <p:tag name="KSO_WM_UNIT_ID" val="diagram20201118_1*h_f*3_1"/>
  <p:tag name="KSO_WM_TEMPLATE_CATEGORY" val="diagram"/>
  <p:tag name="KSO_WM_TEMPLATE_INDEX" val="20201118"/>
  <p:tag name="KSO_WM_UNIT_LAYERLEVEL" val="1_1"/>
  <p:tag name="KSO_WM_TAG_VERSION" val="1.0"/>
  <p:tag name="KSO_WM_BEAUTIFY_FLAG" val="#wm#"/>
</p:tagLst>
</file>

<file path=ppt/tags/tag99.xml><?xml version="1.0" encoding="utf-8"?>
<p:tagLst xmlns:p="http://schemas.openxmlformats.org/presentationml/2006/main">
  <p:tag name="KSO_WM_UNIT_ISCONTENTSTITLE" val="0"/>
  <p:tag name="KSO_WM_UNIT_PRESET_TEXT" val="输入标题"/>
  <p:tag name="KSO_WM_UNIT_NOCLEAR" val="0"/>
  <p:tag name="KSO_WM_UNIT_SHOW_EDIT_AREA_INDICATION" val="1"/>
  <p:tag name="KSO_WM_UNIT_VALUE" val="7"/>
  <p:tag name="KSO_WM_UNIT_HIGHLIGHT" val="0"/>
  <p:tag name="KSO_WM_UNIT_COMPATIBLE" val="0"/>
  <p:tag name="KSO_WM_UNIT_DIAGRAM_ISNUMVISUAL" val="0"/>
  <p:tag name="KSO_WM_UNIT_DIAGRAM_ISREFERUNIT" val="0"/>
  <p:tag name="KSO_WM_UNIT_TYPE" val="h_a"/>
  <p:tag name="KSO_WM_UNIT_INDEX" val="4_1"/>
  <p:tag name="KSO_WM_UNIT_ID" val="diagram20201118_1*h_a*4_1"/>
  <p:tag name="KSO_WM_TEMPLATE_CATEGORY" val="diagram"/>
  <p:tag name="KSO_WM_TEMPLATE_INDEX" val="20201118"/>
  <p:tag name="KSO_WM_UNIT_LAYERLEVEL" val="1_1"/>
  <p:tag name="KSO_WM_TAG_VERSION" val="1.0"/>
  <p:tag name="KSO_WM_BEAUTIFY_FLAG" val="#wm#"/>
</p:tagLst>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4920</Words>
  <Application>WPS 演示</Application>
  <PresentationFormat>自定义</PresentationFormat>
  <Paragraphs>672</Paragraphs>
  <Slides>93</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93</vt:i4>
      </vt:variant>
    </vt:vector>
  </HeadingPairs>
  <TitlesOfParts>
    <vt:vector size="110" baseType="lpstr">
      <vt:lpstr>Arial</vt:lpstr>
      <vt:lpstr>宋体</vt:lpstr>
      <vt:lpstr>Wingdings</vt:lpstr>
      <vt:lpstr>Helvetica Neue</vt:lpstr>
      <vt:lpstr>Helvetica Neue Medium</vt:lpstr>
      <vt:lpstr>Helvetica Neue Light</vt:lpstr>
      <vt:lpstr>Times Roman</vt:lpstr>
      <vt:lpstr>Segoe Print</vt:lpstr>
      <vt:lpstr>张海山锐线体简</vt:lpstr>
      <vt:lpstr>Agency FB</vt:lpstr>
      <vt:lpstr>微软雅黑</vt:lpstr>
      <vt:lpstr>Arial Unicode MS</vt:lpstr>
      <vt:lpstr>Trebuchet MS</vt:lpstr>
      <vt:lpstr>造字工房尚黑 G0v1 粗体</vt:lpstr>
      <vt:lpstr>黑体</vt:lpstr>
      <vt:lpstr>微软雅黑 Light</vt:lpstr>
      <vt:lpstr>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汪小汪</cp:lastModifiedBy>
  <cp:revision>134</cp:revision>
  <dcterms:created xsi:type="dcterms:W3CDTF">2020-08-12T07:37:00Z</dcterms:created>
  <dcterms:modified xsi:type="dcterms:W3CDTF">2020-10-23T10:58:15Z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